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4" r:id="rId2"/>
    <p:sldId id="272" r:id="rId3"/>
    <p:sldId id="260" r:id="rId4"/>
    <p:sldId id="266" r:id="rId5"/>
    <p:sldId id="261" r:id="rId6"/>
    <p:sldId id="262" r:id="rId7"/>
    <p:sldId id="263" r:id="rId8"/>
    <p:sldId id="268" r:id="rId9"/>
    <p:sldId id="267" r:id="rId10"/>
    <p:sldId id="269" r:id="rId11"/>
    <p:sldId id="273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0000"/>
    <a:srgbClr val="00ADEA"/>
    <a:srgbClr val="CC3300"/>
    <a:srgbClr val="00FF00"/>
    <a:srgbClr val="00CC00"/>
    <a:srgbClr val="81CF51"/>
    <a:srgbClr val="66FF33"/>
    <a:srgbClr val="0BB93D"/>
    <a:srgbClr val="E250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44" autoAdjust="0"/>
    <p:restoredTop sz="94598" autoAdjust="0"/>
  </p:normalViewPr>
  <p:slideViewPr>
    <p:cSldViewPr snapToGrid="0">
      <p:cViewPr varScale="1">
        <p:scale>
          <a:sx n="109" d="100"/>
          <a:sy n="109" d="100"/>
        </p:scale>
        <p:origin x="3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97111944436421"/>
          <c:y val="0.18424319428042876"/>
          <c:w val="0.82384602061617096"/>
          <c:h val="0.72601151928523511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TEMPS</c:v>
                </c:pt>
              </c:strCache>
            </c:strRef>
          </c:tx>
          <c:explosion val="6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F5E-4FC4-9F76-930807AA9F0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F5E-4FC4-9F76-930807AA9F0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F5E-4FC4-9F76-930807AA9F03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F5E-4FC4-9F76-930807AA9F03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1FFD-46C9-BB5A-78FEB454C2EB}"/>
              </c:ext>
            </c:extLst>
          </c:dPt>
          <c:dLbls>
            <c:dLbl>
              <c:idx val="0"/>
              <c:layout>
                <c:manualLayout>
                  <c:x val="0.12788529174507307"/>
                  <c:y val="-4.5576225718099425E-2"/>
                </c:manualLayout>
              </c:layout>
              <c:tx>
                <c:rich>
                  <a:bodyPr/>
                  <a:lstStyle/>
                  <a:p>
                    <a:fld id="{0B116592-18E3-4A4B-AFD9-81C870509CBB}" type="CATEGORYNAME">
                      <a:rPr lang="en-US" sz="1400" b="1">
                        <a:latin typeface="Univers" panose="020B0503020202020204" pitchFamily="34" charset="0"/>
                        <a:cs typeface="Varela Round" panose="00000500000000000000" pitchFamily="2" charset="-79"/>
                      </a:rPr>
                      <a:pPr/>
                      <a:t>[NOM DE CATÉGORIE]</a:t>
                    </a:fld>
                    <a:r>
                      <a:rPr lang="en-US" sz="1400" b="1" baseline="0" dirty="0">
                        <a:latin typeface="Univers" panose="020B0503020202020204" pitchFamily="34" charset="0"/>
                        <a:cs typeface="Varela Round" panose="00000500000000000000" pitchFamily="2" charset="-79"/>
                      </a:rPr>
                      <a:t>
</a:t>
                    </a:r>
                    <a:fld id="{F056C9DC-05E9-4EB7-975E-84390606A0D0}" type="VALUE">
                      <a:rPr lang="en-US" sz="1400" b="1" baseline="0" smtClean="0">
                        <a:latin typeface="Univers" panose="020B0503020202020204" pitchFamily="34" charset="0"/>
                        <a:cs typeface="Varela Round" panose="00000500000000000000" pitchFamily="2" charset="-79"/>
                      </a:rPr>
                      <a:pPr/>
                      <a:t>[VALEUR]</a:t>
                    </a:fld>
                    <a:endParaRPr lang="en-US" sz="1400" b="1" baseline="0" dirty="0">
                      <a:latin typeface="Univers" panose="020B0503020202020204" pitchFamily="34" charset="0"/>
                      <a:cs typeface="Varela Round" panose="00000500000000000000" pitchFamily="2" charset="-79"/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F5E-4FC4-9F76-930807AA9F03}"/>
                </c:ext>
              </c:extLst>
            </c:dLbl>
            <c:dLbl>
              <c:idx val="1"/>
              <c:layout>
                <c:manualLayout>
                  <c:x val="0.15656855276659939"/>
                  <c:y val="6.3279058604019389E-2"/>
                </c:manualLayout>
              </c:layout>
              <c:tx>
                <c:rich>
                  <a:bodyPr/>
                  <a:lstStyle/>
                  <a:p>
                    <a:fld id="{54000F0B-F500-4397-85AF-7917FC31E612}" type="CATEGORYNAME">
                      <a:rPr lang="en-US" sz="1400" b="1">
                        <a:latin typeface="Univers" panose="020B0503020202020204" pitchFamily="34" charset="0"/>
                        <a:cs typeface="Varela Round" panose="00000500000000000000" pitchFamily="2" charset="-79"/>
                      </a:rPr>
                      <a:pPr/>
                      <a:t>[NOM DE CATÉGORIE]</a:t>
                    </a:fld>
                    <a:r>
                      <a:rPr lang="en-US" sz="1400" baseline="0" dirty="0">
                        <a:latin typeface="Univers" panose="020B0503020202020204" pitchFamily="34" charset="0"/>
                      </a:rPr>
                      <a:t>
</a:t>
                    </a:r>
                    <a:fld id="{8FE447C0-E232-4297-B2D3-F45CF24BEA0C}" type="VALUE">
                      <a:rPr lang="en-US" sz="1400" b="1" baseline="0" smtClean="0">
                        <a:latin typeface="Univers" panose="020B0503020202020204" pitchFamily="34" charset="0"/>
                        <a:cs typeface="Varela Round" panose="00000500000000000000" pitchFamily="2" charset="-79"/>
                      </a:rPr>
                      <a:pPr/>
                      <a:t>[VALEUR]</a:t>
                    </a:fld>
                    <a:endParaRPr lang="en-US" sz="1400" baseline="0" dirty="0">
                      <a:latin typeface="Univers" panose="020B0503020202020204" pitchFamily="34" charset="0"/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F5E-4FC4-9F76-930807AA9F03}"/>
                </c:ext>
              </c:extLst>
            </c:dLbl>
            <c:dLbl>
              <c:idx val="2"/>
              <c:layout>
                <c:manualLayout>
                  <c:x val="-0.11914856358688324"/>
                  <c:y val="6.542652925690409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E01311A-0B45-4A9C-8CDD-C6EC5B7CA073}" type="CATEGORYNAME">
                      <a:rPr lang="en-US" sz="1400" b="1">
                        <a:latin typeface="Univers" panose="020B0503020202020204" pitchFamily="34" charset="0"/>
                        <a:cs typeface="Varela Round" panose="00000500000000000000" pitchFamily="2" charset="-79"/>
                      </a:rPr>
                      <a:pPr>
                        <a:defRPr/>
                      </a:pPr>
                      <a:t>[NOM DE CATÉGORIE]</a:t>
                    </a:fld>
                    <a:r>
                      <a:rPr lang="en-US" sz="1400" b="1" baseline="0" dirty="0">
                        <a:latin typeface="Univers" panose="020B0503020202020204" pitchFamily="34" charset="0"/>
                        <a:cs typeface="Varela Round" panose="00000500000000000000" pitchFamily="2" charset="-79"/>
                      </a:rPr>
                      <a:t>
</a:t>
                    </a:r>
                    <a:fld id="{EE6F4C6C-FD5C-4025-9175-D447716728B0}" type="VALUE">
                      <a:rPr lang="en-US" sz="1400" b="1" baseline="0" smtClean="0">
                        <a:latin typeface="Univers" panose="020B0503020202020204" pitchFamily="34" charset="0"/>
                        <a:cs typeface="Varela Round" panose="00000500000000000000" pitchFamily="2" charset="-79"/>
                      </a:rPr>
                      <a:pPr>
                        <a:defRPr/>
                      </a:pPr>
                      <a:t>[VALEUR]</a:t>
                    </a:fld>
                    <a:endParaRPr lang="en-US" sz="1400" b="1" baseline="0" dirty="0">
                      <a:latin typeface="Univers" panose="020B0503020202020204" pitchFamily="34" charset="0"/>
                      <a:cs typeface="Varela Round" panose="00000500000000000000" pitchFamily="2" charset="-79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924379928096486"/>
                      <c:h val="9.014114412219753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F5E-4FC4-9F76-930807AA9F03}"/>
                </c:ext>
              </c:extLst>
            </c:dLbl>
            <c:dLbl>
              <c:idx val="3"/>
              <c:layout>
                <c:manualLayout>
                  <c:x val="-0.13039695723807487"/>
                  <c:y val="-3.7734205767733633E-2"/>
                </c:manualLayout>
              </c:layout>
              <c:tx>
                <c:rich>
                  <a:bodyPr/>
                  <a:lstStyle/>
                  <a:p>
                    <a:fld id="{7AD7DEF0-CA0C-4ABB-9634-6E2FC32B88F8}" type="CATEGORYNAME">
                      <a:rPr lang="en-US" sz="1400" b="1">
                        <a:latin typeface="Univers" panose="020B0503020202020204" pitchFamily="34" charset="0"/>
                        <a:cs typeface="Varela Round" panose="00000500000000000000" pitchFamily="2" charset="-79"/>
                      </a:rPr>
                      <a:pPr/>
                      <a:t>[NOM DE CATÉGORIE]</a:t>
                    </a:fld>
                    <a:r>
                      <a:rPr lang="en-US" sz="1400" b="1" baseline="0" dirty="0">
                        <a:latin typeface="Univers" panose="020B0503020202020204" pitchFamily="34" charset="0"/>
                        <a:cs typeface="Varela Round" panose="00000500000000000000" pitchFamily="2" charset="-79"/>
                      </a:rPr>
                      <a:t>
</a:t>
                    </a:r>
                    <a:fld id="{9BF29DC8-992F-4015-BB02-6CCD883483FE}" type="VALUE">
                      <a:rPr lang="en-US" sz="1400" b="1" baseline="0" smtClean="0">
                        <a:latin typeface="Univers" panose="020B0503020202020204" pitchFamily="34" charset="0"/>
                        <a:cs typeface="Varela Round" panose="00000500000000000000" pitchFamily="2" charset="-79"/>
                      </a:rPr>
                      <a:pPr/>
                      <a:t>[VALEUR]</a:t>
                    </a:fld>
                    <a:endParaRPr lang="en-US" sz="1400" b="1" baseline="0" dirty="0">
                      <a:latin typeface="Univers" panose="020B0503020202020204" pitchFamily="34" charset="0"/>
                      <a:cs typeface="Varela Round" panose="00000500000000000000" pitchFamily="2" charset="-79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F5E-4FC4-9F76-930807AA9F03}"/>
                </c:ext>
              </c:extLst>
            </c:dLbl>
            <c:dLbl>
              <c:idx val="4"/>
              <c:layout>
                <c:manualLayout>
                  <c:x val="-9.4323234856031668E-2"/>
                  <c:y val="-9.896673144038586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sz="1400" b="1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5EE2A92-7AA5-4FFE-BAF4-11362777AC71}" type="CATEGORYNAME">
                      <a:rPr lang="en-US" sz="1400" b="1">
                        <a:latin typeface="Univers" panose="020B0503020202020204" pitchFamily="34" charset="0"/>
                        <a:cs typeface="Varela Round" panose="00000500000000000000" pitchFamily="2" charset="-79"/>
                      </a:rPr>
                      <a:pPr algn="ctr">
                        <a:defRPr sz="1400" b="1"/>
                      </a:pPr>
                      <a:t>[NOM DE CATÉGORIE]</a:t>
                    </a:fld>
                    <a:r>
                      <a:rPr lang="en-US" sz="1400" b="1" baseline="0" dirty="0">
                        <a:latin typeface="Univers" panose="020B0503020202020204" pitchFamily="34" charset="0"/>
                      </a:rPr>
                      <a:t>
</a:t>
                    </a:r>
                    <a:fld id="{C2A1F801-8D71-41F0-AA41-021087398308}" type="VALUE">
                      <a:rPr lang="en-US" sz="1400" b="1" baseline="0" smtClean="0">
                        <a:latin typeface="Univers" panose="020B0503020202020204" pitchFamily="34" charset="0"/>
                        <a:cs typeface="Varela Round" panose="00000500000000000000" pitchFamily="2" charset="-79"/>
                      </a:rPr>
                      <a:pPr algn="ctr">
                        <a:defRPr sz="1400" b="1"/>
                      </a:pPr>
                      <a:t>[VALEUR]</a:t>
                    </a:fld>
                    <a:endParaRPr lang="en-US" sz="1400" b="1" baseline="0" dirty="0">
                      <a:latin typeface="Univers" panose="020B0503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4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16055992924565"/>
                      <c:h val="0.1590917842012021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1FFD-46C9-BB5A-78FEB454C2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Feuil1!$A$2:$A$6</c:f>
              <c:strCache>
                <c:ptCount val="5"/>
                <c:pt idx="0">
                  <c:v>WEEK-END</c:v>
                </c:pt>
                <c:pt idx="1">
                  <c:v>VACANCES</c:v>
                </c:pt>
                <c:pt idx="2">
                  <c:v>SOIR</c:v>
                </c:pt>
                <c:pt idx="3">
                  <c:v>JAMAIS</c:v>
                </c:pt>
                <c:pt idx="4">
                  <c:v>TOUT LE TEMPS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0.49</c:v>
                </c:pt>
                <c:pt idx="1">
                  <c:v>0.46</c:v>
                </c:pt>
                <c:pt idx="2">
                  <c:v>0.44</c:v>
                </c:pt>
                <c:pt idx="3" formatCode="0.00%">
                  <c:v>1.4999999999999999E-2</c:v>
                </c:pt>
                <c:pt idx="4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F5E-4FC4-9F76-930807AA9F0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F6883-26CF-4120-8AF3-8B8A13E80DB5}" type="datetimeFigureOut">
              <a:rPr lang="fr-FR" smtClean="0"/>
              <a:t>07/03/2023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A1EFF4-E3F6-4D2B-9062-563BA7940A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704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1EFF4-E3F6-4D2B-9062-563BA7940A9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0902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1EFF4-E3F6-4D2B-9062-563BA7940A9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7147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1EFF4-E3F6-4D2B-9062-563BA7940A9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5070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1EFF4-E3F6-4D2B-9062-563BA7940A9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024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1EFF4-E3F6-4D2B-9062-563BA7940A9E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241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317459-9BC1-96C4-FF24-0DCC898C1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7AB8207-8137-D2D8-61F0-D6DCD26D9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1A20E28-6F39-A572-9BF7-6689F06D8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E91C8-C9F4-4D35-AC5C-0028F2ED0ECF}" type="datetime1">
              <a:rPr lang="fr-FR" smtClean="0"/>
              <a:t>07/03/2023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17E3B1-3D37-50E3-5FDE-E18CDBA93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YASMINE BUONO, NET RESPECT 2022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E6483EF-95A5-2E9A-EC08-D92CF775D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6BD6F-D3E1-4DC8-B975-2BB8DEDB59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772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4732CA-3689-175E-EAA4-8D9CA9A4A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FE1CDAB-922C-293B-05FE-59B248C860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B3DC00-0A43-B1D8-BFA0-C18C8BB1F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A0EF-3A41-4C56-BED4-ABE0CCDFAF6D}" type="datetime1">
              <a:rPr lang="fr-FR" smtClean="0"/>
              <a:t>07/03/2023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A5C42C-3B07-1D15-8A89-4BB296954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YASMINE BUONO, NET RESPECT 2022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E83513-71C3-BBE5-6CD4-DD7DA17D5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6BD6F-D3E1-4DC8-B975-2BB8DEDB59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879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3D37E94-F1B2-B68A-9295-F6DC5B2BCC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BEA6515-A8FF-3F21-07E0-C821FC204A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414F50-59E0-6B0E-C3EB-34AB2C3DD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AFBF-DD16-4999-9691-21063487A5A1}" type="datetime1">
              <a:rPr lang="fr-FR" smtClean="0"/>
              <a:t>07/03/2023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9399A3-FEB1-472F-0EC9-C3836D888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YASMINE BUONO, NET RESPECT 2022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CF872D-120A-C6B8-64AD-D547B39F1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6BD6F-D3E1-4DC8-B975-2BB8DEDB59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358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90C005-5101-E504-B561-53E5F8F56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A5C5E1-4E5E-67C3-8CDF-EEE98D959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6B19B6-BC51-CF24-D6BB-31D78101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95C3-294E-43AE-B2CF-8338D15356E5}" type="datetime1">
              <a:rPr lang="fr-FR" smtClean="0"/>
              <a:t>07/03/2023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09ED51-BCBA-F4A9-E923-F3842E114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YASMINE BUONO, NET RESPECT 2022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1B2C5D-4010-67C1-1511-E1DB71BB3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6BD6F-D3E1-4DC8-B975-2BB8DEDB59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167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708DAC-B82B-AF71-7B5D-4DAFAEA21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93F8714-E8E8-2D31-5F43-BB8CDFB3E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971F30-8CD3-C6D0-B10F-197B6E94D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ED594-3B11-4F1B-9D34-D8162651DA04}" type="datetime1">
              <a:rPr lang="fr-FR" smtClean="0"/>
              <a:t>07/03/2023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EB7A4D-689B-C2AD-4382-F2814E772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YASMINE BUONO, NET RESPECT 2022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0FB5A6-0D36-15F0-E42E-000534516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6BD6F-D3E1-4DC8-B975-2BB8DEDB59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369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DBD9B0-98BA-ADB1-70DA-0BA46CE32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A9940E-AB67-2378-EAF0-435681C706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6E24EB3-EA9F-37DD-A176-1A8AD9FFD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B82F91-250F-BF31-6252-45B6ACC01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001C-5878-4A77-9D71-25D416A14DBD}" type="datetime1">
              <a:rPr lang="fr-FR" smtClean="0"/>
              <a:t>07/03/2023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E4D8A27-A6F0-083E-8D29-D623C85A4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YASMINE BUONO, NET RESPECT 2022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95025B0-EFB9-1A49-E0BE-2BA693515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6BD6F-D3E1-4DC8-B975-2BB8DEDB59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087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B8D32A-AFE2-F299-0A4B-EDE8FB94A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E39FB59-C0E2-C834-A335-174CAD34D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9260A55-184A-8E01-6DB4-5D106E4D2A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D84D86E-6EDF-CCA6-E8C1-B9370517E6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5763F6D-6324-9759-419E-1CD99B8455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BCBC69D-530D-E2A0-9DC8-782EE716C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4FE07-92C9-4C11-AFA8-05E88AC5F907}" type="datetime1">
              <a:rPr lang="fr-FR" smtClean="0"/>
              <a:t>07/03/2023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F14FB8B-CD72-5714-8CC1-10D59B68A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YASMINE BUONO, NET RESPECT 2022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9EC2AA8-A58F-DF60-7DB3-48F93D2ED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6BD6F-D3E1-4DC8-B975-2BB8DEDB59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971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C5790F-0214-1E21-44DA-EDE0E2CE9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7EDADAD-7D76-39A0-E02C-2B531D546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1BC04-943F-4D1B-B7A3-B9B5D695CDCE}" type="datetime1">
              <a:rPr lang="fr-FR" smtClean="0"/>
              <a:t>07/03/2023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51D0305-900E-7EB9-A22F-A844E9D18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YASMINE BUONO, NET RESPECT 2022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FC290A0-F57E-4481-E2FD-FFCA6D13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6BD6F-D3E1-4DC8-B975-2BB8DEDB59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730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4C4FAF2-1DB9-602A-0152-8FC9E1C18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939E-FAAE-4CA3-A62D-A4D23A8AAEEE}" type="datetime1">
              <a:rPr lang="fr-FR" smtClean="0"/>
              <a:t>07/03/2023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F56818F-B0AA-0F6E-F50F-C985AC700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YASMINE BUONO, NET RESPECT 2022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F2DA668-AD2B-63B4-00E9-2F4A58801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6BD6F-D3E1-4DC8-B975-2BB8DEDB59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872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F05BB4-2F8E-9E7F-9CF0-DC2989C7C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D3AF8B-9013-1ECF-5306-A1E4BF844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2010D4C-B47B-0863-6286-F5580761A1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9D08904-1246-A760-247A-2384EA16E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9F78-3881-46B4-8542-293C1DB1CAC7}" type="datetime1">
              <a:rPr lang="fr-FR" smtClean="0"/>
              <a:t>07/03/2023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4F3055B-6C54-EEC3-85C1-CFEEBB9F1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YASMINE BUONO, NET RESPECT 2022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76524AD-A819-60CD-FC8C-D8468D91A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6BD6F-D3E1-4DC8-B975-2BB8DEDB59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896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5F9B4B-527D-FF7E-F153-2A6CE2A65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866619E-7916-8AE6-35FC-D8D8CF7922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B034F6-0BE8-0EBD-9B08-4D7E57DCB0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29F508E-9836-2E11-F9A6-6D6558D0B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EE69B-761D-45F4-A488-DFFF02701D35}" type="datetime1">
              <a:rPr lang="fr-FR" smtClean="0"/>
              <a:t>07/03/2023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2A4EFB8-4861-3BA6-5D87-B5BC75B30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YASMINE BUONO, NET RESPECT 2022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23F092E-03B2-BE51-861B-967E96B93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6BD6F-D3E1-4DC8-B975-2BB8DEDB59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991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FA255FF-69F7-38F6-AA0A-0D90EC541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F0F6B30-03BB-9749-9366-9932A8AC1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9E76BE-F075-5AF5-0C4A-EC6075F439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65CFC-F775-4332-85CB-88784FB2B513}" type="datetime1">
              <a:rPr lang="fr-FR" smtClean="0"/>
              <a:t>07/03/2023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D219B7-8236-EE34-B306-18B037FE7F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YASMINE BUONO, NET RESPECT 2022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CCBD13-F77F-B3A6-159A-89CAF9B8DC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6BD6F-D3E1-4DC8-B975-2BB8DEDB59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278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outu.be/SuOfSxz0-z8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hyperlink" Target="https://www.peoplemattersglobal.com/news/leadership/tiktok-appoints-ex-disney-executive-as-new-ceo-2572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11" Type="http://schemas.openxmlformats.org/officeDocument/2006/relationships/image" Target="../media/image2.jpg"/><Relationship Id="rId5" Type="http://schemas.openxmlformats.org/officeDocument/2006/relationships/hyperlink" Target="https://gartic.com.br/likabelcoyote44/desenho-livre/youtube-logo" TargetMode="External"/><Relationship Id="rId10" Type="http://schemas.openxmlformats.org/officeDocument/2006/relationships/hyperlink" Target="https://pixabay.com/fr/instagram-symbole-logo-photo-1581266/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7F9DB43C-227A-612D-E9BF-C2917B13F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74" y="368591"/>
            <a:ext cx="4749436" cy="636474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BB50A8F-EDD1-8A59-2B87-5476BFD27A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2747" y="2794961"/>
            <a:ext cx="5242447" cy="1512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sz="4000" b="1" dirty="0">
                <a:latin typeface="Univers" panose="020B0503020202020204" pitchFamily="34" charset="0"/>
                <a:cs typeface="Varela Round" panose="00000500000000000000" pitchFamily="2" charset="-79"/>
              </a:rPr>
              <a:t>LA VIE EN LIGNE </a:t>
            </a:r>
            <a:br>
              <a:rPr lang="fr-FR" sz="4000" b="1" dirty="0">
                <a:latin typeface="Univers" panose="020B0503020202020204" pitchFamily="34" charset="0"/>
                <a:cs typeface="Varela Round" panose="00000500000000000000" pitchFamily="2" charset="-79"/>
              </a:rPr>
            </a:br>
            <a:r>
              <a:rPr lang="fr-FR" sz="4000" b="1" dirty="0">
                <a:latin typeface="Univers" panose="020B0503020202020204" pitchFamily="34" charset="0"/>
                <a:cs typeface="Varela Round" panose="00000500000000000000" pitchFamily="2" charset="-79"/>
              </a:rPr>
              <a:t>DES ADOLESCENTS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50B758F-1DC7-1C10-B0A4-123E42632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913" y="553556"/>
            <a:ext cx="3706759" cy="1672727"/>
          </a:xfrm>
          <a:prstGeom prst="rect">
            <a:avLst/>
          </a:prstGeom>
        </p:spPr>
      </p:pic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467150-183B-F202-A09B-7110E6FB0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26986" y="5854495"/>
            <a:ext cx="4114800" cy="365125"/>
          </a:xfrm>
        </p:spPr>
        <p:txBody>
          <a:bodyPr/>
          <a:lstStyle/>
          <a:p>
            <a:r>
              <a:rPr lang="it-IT" sz="1600" b="1" spc="300" dirty="0">
                <a:solidFill>
                  <a:schemeClr val="tx1"/>
                </a:solidFill>
                <a:latin typeface="Univers" panose="020B0503020202020204" pitchFamily="34" charset="0"/>
                <a:cs typeface="Varela Round" panose="00000500000000000000" pitchFamily="2" charset="-79"/>
              </a:rPr>
              <a:t>YASMINE BUONO</a:t>
            </a:r>
            <a:endParaRPr lang="fr-FR" sz="1600" b="1" spc="300" dirty="0">
              <a:solidFill>
                <a:schemeClr val="tx1"/>
              </a:solidFill>
              <a:latin typeface="Univers" panose="020B0503020202020204" pitchFamily="34" charset="0"/>
              <a:cs typeface="Varela Round" panose="00000500000000000000" pitchFamily="2" charset="-79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19259F3-39C8-67D7-EBD5-010CF259BAD5}"/>
              </a:ext>
            </a:extLst>
          </p:cNvPr>
          <p:cNvSpPr txBox="1"/>
          <p:nvPr/>
        </p:nvSpPr>
        <p:spPr>
          <a:xfrm>
            <a:off x="166990" y="8253802"/>
            <a:ext cx="34124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u="none" strike="noStrike" dirty="0">
                <a:effectLst/>
                <a:latin typeface="Roboto"/>
                <a:hlinkClick r:id="rId4"/>
              </a:rPr>
              <a:t>https</a:t>
            </a:r>
            <a:r>
              <a:rPr lang="fr-FR" dirty="0">
                <a:latin typeface="Roboto"/>
                <a:hlinkClick r:id="rId4"/>
              </a:rPr>
              <a:t>youtu.be/SuOfSxz0-z8</a:t>
            </a:r>
            <a:r>
              <a:rPr lang="fr-FR" b="0" i="0" u="none" strike="noStrike" dirty="0">
                <a:effectLst/>
                <a:latin typeface="Roboto"/>
                <a:hlinkClick r:id="rId4"/>
              </a:rPr>
              <a:t>://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CFE7EC1-9B8F-9140-2103-72A55C996F36}"/>
              </a:ext>
            </a:extLst>
          </p:cNvPr>
          <p:cNvSpPr txBox="1"/>
          <p:nvPr/>
        </p:nvSpPr>
        <p:spPr>
          <a:xfrm>
            <a:off x="50325" y="7117044"/>
            <a:ext cx="70583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https://www.youtube.com/channel/UCXnu42NZcg0J5yX3j_NCnfQ</a:t>
            </a:r>
          </a:p>
        </p:txBody>
      </p:sp>
    </p:spTree>
    <p:extLst>
      <p:ext uri="{BB962C8B-B14F-4D97-AF65-F5344CB8AC3E}">
        <p14:creationId xmlns:p14="http://schemas.microsoft.com/office/powerpoint/2010/main" val="1981182575"/>
      </p:ext>
    </p:extLst>
  </p:cSld>
  <p:clrMapOvr>
    <a:masterClrMapping/>
  </p:clrMapOvr>
  <p:transition spd="slow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DDBC4683-B98B-D2B4-3885-94C8514B86C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80" y="1656597"/>
            <a:ext cx="1832800" cy="35448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6147205-2973-5727-74A8-981248CBA8E4}"/>
              </a:ext>
            </a:extLst>
          </p:cNvPr>
          <p:cNvSpPr txBox="1"/>
          <p:nvPr/>
        </p:nvSpPr>
        <p:spPr>
          <a:xfrm>
            <a:off x="2515510" y="1165563"/>
            <a:ext cx="9118948" cy="418576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fr-FR" sz="1900" b="1" dirty="0">
                <a:latin typeface="Univers" panose="020B0503020202020204"/>
                <a:cs typeface="Varela Round" panose="00000500000000000000" pitchFamily="2" charset="-79"/>
              </a:rPr>
              <a:t>Les adolescents passent du temps en ligne, beaucoup de temps.</a:t>
            </a:r>
          </a:p>
          <a:p>
            <a:pPr marL="342900" indent="-34290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fr-FR" sz="1900" b="1" dirty="0">
              <a:latin typeface="Univers" panose="020B0503020202020204"/>
              <a:cs typeface="Varela Round" panose="00000500000000000000" pitchFamily="2" charset="-79"/>
            </a:endParaRPr>
          </a:p>
          <a:p>
            <a:pPr marL="342900" indent="-34290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fr-FR" sz="1900" b="1" dirty="0">
                <a:latin typeface="Univers" panose="020B0503020202020204"/>
                <a:cs typeface="Varela Round" panose="00000500000000000000" pitchFamily="2" charset="-79"/>
              </a:rPr>
              <a:t>Ce que les adolescents font, voient et avec qui ils discutent en ligne influence leur vie, leur façon de penser et leur manière d’agir. </a:t>
            </a:r>
          </a:p>
          <a:p>
            <a:pPr marL="342900" indent="-34290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fr-FR" sz="1900" b="1" dirty="0">
              <a:latin typeface="Univers" panose="020B0503020202020204"/>
              <a:cs typeface="Varela Round" panose="00000500000000000000" pitchFamily="2" charset="-79"/>
            </a:endParaRPr>
          </a:p>
          <a:p>
            <a:pPr marL="342900" indent="-342900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fr-FR" sz="1900" b="1" dirty="0">
                <a:latin typeface="Univers" panose="020B0503020202020204"/>
                <a:cs typeface="Varela Round" panose="00000500000000000000" pitchFamily="2" charset="-79"/>
              </a:rPr>
              <a:t>Pas de frontière entre monde réel et monde en ligne.</a:t>
            </a:r>
          </a:p>
          <a:p>
            <a:pPr marL="342900" indent="-342900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fr-FR" sz="1900" b="1" dirty="0">
              <a:latin typeface="Univers" panose="020B0503020202020204"/>
              <a:cs typeface="Varela Round" panose="00000500000000000000" pitchFamily="2" charset="-79"/>
            </a:endParaRPr>
          </a:p>
          <a:p>
            <a:pPr marL="342900" indent="-34290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fr-FR" sz="1900" b="1" dirty="0">
                <a:latin typeface="Univers" panose="020B0503020202020204"/>
                <a:cs typeface="Varela Round" panose="00000500000000000000" pitchFamily="2" charset="-79"/>
              </a:rPr>
              <a:t>Ils doivent apprendre à se saisir des opportunités du numérique pour leur futur professionnel et citoyen. </a:t>
            </a:r>
          </a:p>
          <a:p>
            <a:pPr marL="342900" indent="-34290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fr-FR" sz="1900" b="1" dirty="0">
              <a:latin typeface="Univers" panose="020B0503020202020204"/>
              <a:cs typeface="Varela Round" panose="00000500000000000000" pitchFamily="2" charset="-79"/>
            </a:endParaRPr>
          </a:p>
          <a:p>
            <a:pPr marL="342900" indent="-34290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fr-FR" sz="1900" b="1" dirty="0">
                <a:latin typeface="Univers" panose="020B0503020202020204"/>
                <a:cs typeface="Varela Round" panose="00000500000000000000" pitchFamily="2" charset="-79"/>
              </a:rPr>
              <a:t>Ils doivent aussi apprendre à se préserver d’une exposition à des contenus inappropriés, de la rencontre avec des personnes malveillantes et avoir un comportement responsable en ligne.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A261830F-EA18-DEAD-137C-CA5ECDF5C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5958000"/>
            <a:ext cx="12192002" cy="9000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endParaRPr lang="it-IT" sz="1500" dirty="0">
              <a:solidFill>
                <a:schemeClr val="bg1"/>
              </a:solidFill>
              <a:latin typeface="Univers" panose="020B0503020202020204" pitchFamily="34" charset="0"/>
              <a:cs typeface="Varela Round" panose="00000500000000000000" pitchFamily="2" charset="-79"/>
            </a:endParaRPr>
          </a:p>
          <a:p>
            <a:pPr algn="r"/>
            <a:r>
              <a:rPr lang="it-IT" sz="1600" b="1" i="1" dirty="0">
                <a:solidFill>
                  <a:schemeClr val="bg1"/>
                </a:solidFill>
                <a:latin typeface="Univers" panose="020B0503020202020204" pitchFamily="34" charset="0"/>
                <a:cs typeface="Varela Round" panose="00000500000000000000" pitchFamily="2" charset="-79"/>
              </a:rPr>
              <a:t>www.netrespect.fr</a:t>
            </a:r>
          </a:p>
          <a:p>
            <a:pPr algn="l"/>
            <a:endParaRPr lang="fr-FR" sz="1600" dirty="0">
              <a:solidFill>
                <a:schemeClr val="bg2">
                  <a:lumMod val="50000"/>
                </a:schemeClr>
              </a:solidFill>
              <a:latin typeface="Univers" panose="020B0503020202020204" pitchFamily="34" charset="0"/>
              <a:cs typeface="Varela Round" panose="00000500000000000000" pitchFamily="2" charset="-79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AAC9AA7-7DD6-8FED-9518-16933949C8BF}"/>
              </a:ext>
            </a:extLst>
          </p:cNvPr>
          <p:cNvSpPr txBox="1"/>
          <p:nvPr/>
        </p:nvSpPr>
        <p:spPr>
          <a:xfrm>
            <a:off x="-57079" y="0"/>
            <a:ext cx="12306156" cy="900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fr-FR" sz="2600" b="1" dirty="0">
                <a:solidFill>
                  <a:schemeClr val="bg1"/>
                </a:solidFill>
                <a:latin typeface="Univers" panose="020B0503020202020204" pitchFamily="34" charset="0"/>
                <a:cs typeface="Varela Round" panose="00000500000000000000" pitchFamily="2" charset="-79"/>
              </a:rPr>
              <a:t>     </a:t>
            </a:r>
            <a:r>
              <a:rPr lang="fr-FR" sz="2400" b="1" dirty="0">
                <a:solidFill>
                  <a:schemeClr val="bg1"/>
                </a:solidFill>
                <a:latin typeface="Univers" panose="020B0503020202020204" pitchFamily="34" charset="0"/>
                <a:cs typeface="Varela Round" panose="00000500000000000000" pitchFamily="2" charset="-79"/>
              </a:rPr>
              <a:t>                   </a:t>
            </a:r>
          </a:p>
          <a:p>
            <a:pPr algn="ctr"/>
            <a:endParaRPr lang="fr-FR" sz="2400" b="1" dirty="0">
              <a:solidFill>
                <a:schemeClr val="bg1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D83CDAD-DA6D-3CD4-B191-A7ADE9EE4C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52" y="6086021"/>
            <a:ext cx="1756598" cy="65771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14C15DC-67FB-2082-87DA-D88223DD7122}"/>
              </a:ext>
            </a:extLst>
          </p:cNvPr>
          <p:cNvSpPr txBox="1"/>
          <p:nvPr/>
        </p:nvSpPr>
        <p:spPr>
          <a:xfrm>
            <a:off x="1342475" y="1847723"/>
            <a:ext cx="845574" cy="5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89B1398-E53D-66BC-3555-61C0CF64D214}"/>
              </a:ext>
            </a:extLst>
          </p:cNvPr>
          <p:cNvSpPr txBox="1"/>
          <p:nvPr/>
        </p:nvSpPr>
        <p:spPr>
          <a:xfrm>
            <a:off x="10540181" y="341000"/>
            <a:ext cx="796413" cy="379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D0A7693-BD0C-E2EF-CC6A-99CE130005F7}"/>
              </a:ext>
            </a:extLst>
          </p:cNvPr>
          <p:cNvSpPr txBox="1"/>
          <p:nvPr/>
        </p:nvSpPr>
        <p:spPr>
          <a:xfrm>
            <a:off x="2588612" y="173180"/>
            <a:ext cx="7014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Univers" panose="020B0503020202020204" pitchFamily="34" charset="0"/>
                <a:cs typeface="Varela Round" panose="00000500000000000000" pitchFamily="2" charset="-79"/>
              </a:rPr>
              <a:t>LA VIE EN LIGNE DES ADOLESCENTS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7A79174-66E5-3E93-F2AD-A7D264D89A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685" y="1371432"/>
            <a:ext cx="2739297" cy="44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46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1000">
        <p14:reveal/>
      </p:transition>
    </mc:Choice>
    <mc:Fallback xmlns="">
      <p:transition spd="slow" advClick="0" advTm="3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862B141-0DF7-C1FD-EC08-D167ADAAAC18}"/>
              </a:ext>
            </a:extLst>
          </p:cNvPr>
          <p:cNvSpPr txBox="1"/>
          <p:nvPr/>
        </p:nvSpPr>
        <p:spPr>
          <a:xfrm>
            <a:off x="403123" y="6223819"/>
            <a:ext cx="1146441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7DC8D93-89A5-8F29-EE13-1E8D88C09273}"/>
              </a:ext>
            </a:extLst>
          </p:cNvPr>
          <p:cNvSpPr txBox="1"/>
          <p:nvPr/>
        </p:nvSpPr>
        <p:spPr>
          <a:xfrm>
            <a:off x="-57079" y="0"/>
            <a:ext cx="12306156" cy="900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fr-FR" sz="2600" b="1" dirty="0">
                <a:solidFill>
                  <a:schemeClr val="bg1"/>
                </a:solidFill>
                <a:latin typeface="Univers" panose="020B0503020202020204" pitchFamily="34" charset="0"/>
                <a:cs typeface="Varela Round" panose="00000500000000000000" pitchFamily="2" charset="-79"/>
              </a:rPr>
              <a:t>     </a:t>
            </a:r>
            <a:r>
              <a:rPr lang="fr-FR" sz="2400" b="1" dirty="0">
                <a:solidFill>
                  <a:schemeClr val="bg1"/>
                </a:solidFill>
                <a:latin typeface="Univers" panose="020B0503020202020204" pitchFamily="34" charset="0"/>
                <a:cs typeface="Varela Round" panose="00000500000000000000" pitchFamily="2" charset="-79"/>
              </a:rPr>
              <a:t>                   </a:t>
            </a:r>
          </a:p>
          <a:p>
            <a:pPr algn="ctr"/>
            <a:endParaRPr lang="fr-FR" sz="2400" b="1" dirty="0">
              <a:solidFill>
                <a:schemeClr val="bg1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FE7CD28-C82B-E06A-BFDE-240BD033E72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435" y="1860714"/>
            <a:ext cx="3136572" cy="313657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5C9D68F-6BD8-D4D8-7B2C-80FE6A644BC9}"/>
              </a:ext>
            </a:extLst>
          </p:cNvPr>
          <p:cNvSpPr txBox="1"/>
          <p:nvPr/>
        </p:nvSpPr>
        <p:spPr>
          <a:xfrm>
            <a:off x="-114156" y="23654"/>
            <a:ext cx="12306156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200" b="1" dirty="0">
                <a:solidFill>
                  <a:schemeClr val="bg1"/>
                </a:solidFill>
                <a:latin typeface="Univers" panose="020B0503020202020204"/>
              </a:rPr>
              <a:t>ACTIONS RÉALISÉES ET À VENIR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9D47AE2-AF1D-6586-BF40-7122938224B8}"/>
              </a:ext>
            </a:extLst>
          </p:cNvPr>
          <p:cNvSpPr txBox="1"/>
          <p:nvPr/>
        </p:nvSpPr>
        <p:spPr>
          <a:xfrm>
            <a:off x="315549" y="1160756"/>
            <a:ext cx="451300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Univers" panose="020B0503020202020204"/>
              </a:rPr>
              <a:t>ACTIONS RÉALISÉES  </a:t>
            </a:r>
          </a:p>
          <a:p>
            <a:pPr algn="ctr"/>
            <a:endParaRPr lang="fr-FR" b="1" dirty="0">
              <a:solidFill>
                <a:srgbClr val="FF0000"/>
              </a:solidFill>
              <a:latin typeface="Univers" panose="020B0503020202020204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FF0000"/>
                </a:solidFill>
                <a:latin typeface="Univers" panose="020B0503020202020204"/>
              </a:rPr>
              <a:t>Alliance territoriale, début 2022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>
              <a:solidFill>
                <a:srgbClr val="FF0000"/>
              </a:solidFill>
              <a:latin typeface="Univers" panose="020B0503020202020204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FF0000"/>
                </a:solidFill>
                <a:latin typeface="Univers" panose="020B0503020202020204"/>
              </a:rPr>
              <a:t>Enquête « La vie en ligne » auprès de collégiens, avril et octobre 2022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>
              <a:solidFill>
                <a:srgbClr val="FF0000"/>
              </a:solidFill>
              <a:latin typeface="Univers" panose="020B0503020202020204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FF0000"/>
                </a:solidFill>
                <a:latin typeface="Univers" panose="020B0503020202020204"/>
              </a:rPr>
              <a:t>Rencontre interprofessionnelle « L’évolution des pratiques au regard des nouveaux comportements numériques des jeunes », octobre 2022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>
              <a:solidFill>
                <a:srgbClr val="FF0000"/>
              </a:solidFill>
              <a:latin typeface="Univers" panose="020B0503020202020204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FF0000"/>
                </a:solidFill>
                <a:latin typeface="Univers" panose="020B0503020202020204"/>
              </a:rPr>
              <a:t>Formation Parents 2.0, juillet  et novembre 2022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>
              <a:solidFill>
                <a:srgbClr val="FF0000"/>
              </a:solidFill>
              <a:latin typeface="Univers" panose="020B0503020202020204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FF0000"/>
                </a:solidFill>
                <a:latin typeface="Univers" panose="020B0503020202020204"/>
              </a:rPr>
              <a:t>Sensibilisation enfants &amp; adolescents, décembre 2022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2D41BC3-B0A4-92D5-7C3F-A1C6576DAC00}"/>
              </a:ext>
            </a:extLst>
          </p:cNvPr>
          <p:cNvSpPr txBox="1"/>
          <p:nvPr/>
        </p:nvSpPr>
        <p:spPr>
          <a:xfrm>
            <a:off x="7631747" y="1169543"/>
            <a:ext cx="4111799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>
                <a:solidFill>
                  <a:srgbClr val="FF0000"/>
                </a:solidFill>
                <a:latin typeface="Univers" panose="020B0503020202020204"/>
              </a:rPr>
              <a:t>PROCHAINEMENT </a:t>
            </a:r>
          </a:p>
          <a:p>
            <a:pPr>
              <a:spcAft>
                <a:spcPts val="600"/>
              </a:spcAft>
            </a:pPr>
            <a:endParaRPr lang="fr-FR" b="1" dirty="0">
              <a:solidFill>
                <a:srgbClr val="FF0000"/>
              </a:solidFill>
              <a:latin typeface="Univers" panose="020B0503020202020204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FF0000"/>
                </a:solidFill>
                <a:latin typeface="Univers" panose="020B0503020202020204"/>
              </a:rPr>
              <a:t>Mois de la Parentalité</a:t>
            </a:r>
          </a:p>
          <a:p>
            <a:endParaRPr lang="fr-FR" dirty="0">
              <a:solidFill>
                <a:srgbClr val="FF0000"/>
              </a:solidFill>
              <a:latin typeface="Univers" panose="020B0503020202020204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FF0000"/>
                </a:solidFill>
                <a:latin typeface="Univers" panose="020B0503020202020204"/>
              </a:rPr>
              <a:t>Soirée Parentalité Numérique : Réseaux sociaux et jeux en ligne, comprendre pour mieux accompagner ses enfants.</a:t>
            </a:r>
          </a:p>
          <a:p>
            <a:endParaRPr lang="fr-FR" dirty="0">
              <a:solidFill>
                <a:srgbClr val="FF0000"/>
              </a:solidFill>
              <a:latin typeface="Univers" panose="020B0503020202020204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FF0000"/>
                </a:solidFill>
                <a:latin typeface="Univers" panose="020B0503020202020204"/>
              </a:rPr>
              <a:t>Forum Santé Jeunes</a:t>
            </a:r>
          </a:p>
          <a:p>
            <a:endParaRPr lang="fr-FR" dirty="0">
              <a:solidFill>
                <a:srgbClr val="FF0000"/>
              </a:solidFill>
              <a:latin typeface="Univers" panose="020B0503020202020204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FF0000"/>
                </a:solidFill>
                <a:latin typeface="Univers" panose="020B0503020202020204"/>
              </a:rPr>
              <a:t>Poursuite des ateliers d’éducation numérique en direction des jeunes, de parents et de grands-parents</a:t>
            </a:r>
          </a:p>
        </p:txBody>
      </p:sp>
    </p:spTree>
    <p:extLst>
      <p:ext uri="{BB962C8B-B14F-4D97-AF65-F5344CB8AC3E}">
        <p14:creationId xmlns:p14="http://schemas.microsoft.com/office/powerpoint/2010/main" val="114476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8000">
        <p14:reveal/>
      </p:transition>
    </mc:Choice>
    <mc:Fallback xmlns="">
      <p:transition spd="slow" advClick="0" advTm="8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907183F-CE2A-DB35-3330-928D3E484C46}"/>
              </a:ext>
            </a:extLst>
          </p:cNvPr>
          <p:cNvSpPr txBox="1"/>
          <p:nvPr/>
        </p:nvSpPr>
        <p:spPr>
          <a:xfrm>
            <a:off x="158904" y="1217742"/>
            <a:ext cx="879720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>
                <a:latin typeface="Univers" panose="020B0503020202020204"/>
              </a:rPr>
              <a:t>CONTEXTE</a:t>
            </a:r>
          </a:p>
          <a:p>
            <a:pPr algn="just"/>
            <a:r>
              <a:rPr lang="fr-FR" dirty="0">
                <a:latin typeface="Univers" panose="020B0503020202020204"/>
              </a:rPr>
              <a:t>Dans le cadre du groupe de travail « Réseaux sociaux », une enquête a été conduite sur la vie en ligne des collégiens de la ville d’Asnières-sur-Seine. </a:t>
            </a:r>
          </a:p>
          <a:p>
            <a:pPr algn="just"/>
            <a:endParaRPr lang="fr-FR" dirty="0">
              <a:latin typeface="Univers" panose="020B0503020202020204"/>
            </a:endParaRPr>
          </a:p>
          <a:p>
            <a:pPr algn="just"/>
            <a:r>
              <a:rPr lang="fr-FR" b="1" dirty="0">
                <a:latin typeface="Univers" panose="020B0503020202020204"/>
              </a:rPr>
              <a:t>GROUPE DE TRAVAIL</a:t>
            </a:r>
          </a:p>
          <a:p>
            <a:pPr algn="just"/>
            <a:endParaRPr lang="fr-FR" dirty="0">
              <a:solidFill>
                <a:srgbClr val="FF0000"/>
              </a:solidFill>
              <a:latin typeface="Univers" panose="020B0503020202020204"/>
            </a:endParaRPr>
          </a:p>
          <a:p>
            <a:pPr algn="just"/>
            <a:r>
              <a:rPr lang="fr-FR" b="1" dirty="0">
                <a:latin typeface="Univers" panose="020B0503020202020204"/>
              </a:rPr>
              <a:t>OBJECTIF</a:t>
            </a:r>
            <a:r>
              <a:rPr lang="fr-FR" dirty="0">
                <a:latin typeface="Univers" panose="020B0503020202020204"/>
              </a:rPr>
              <a:t> </a:t>
            </a:r>
          </a:p>
          <a:p>
            <a:pPr algn="just"/>
            <a:r>
              <a:rPr lang="fr-FR" dirty="0">
                <a:latin typeface="Univers" panose="020B0503020202020204"/>
              </a:rPr>
              <a:t>Collecter des données quantitatives et qualitatives sur ce que les élèves font, voient et avec ils parlent en ligne ainsi que leurs besoins en matière d’actions de prévention.</a:t>
            </a:r>
          </a:p>
          <a:p>
            <a:pPr algn="just"/>
            <a:endParaRPr lang="fr-FR" b="1" dirty="0">
              <a:latin typeface="Univers" panose="020B0503020202020204"/>
            </a:endParaRPr>
          </a:p>
          <a:p>
            <a:pPr algn="just"/>
            <a:r>
              <a:rPr lang="fr-FR" b="1" dirty="0">
                <a:latin typeface="Univers" panose="020B0503020202020204"/>
              </a:rPr>
              <a:t>METHODE</a:t>
            </a:r>
          </a:p>
          <a:p>
            <a:pPr algn="just"/>
            <a:r>
              <a:rPr lang="fr-FR" dirty="0">
                <a:latin typeface="Univers" panose="020B0503020202020204"/>
              </a:rPr>
              <a:t>Elaboration d’un questionnaire composé de questions ouvertes et à choix multiples diffusées en ligne via le portail de connexion des collèges concernés en avril et octobre 2022. </a:t>
            </a:r>
          </a:p>
          <a:p>
            <a:pPr algn="just"/>
            <a:r>
              <a:rPr lang="fr-FR" dirty="0">
                <a:latin typeface="Univers" panose="020B0503020202020204"/>
              </a:rPr>
              <a:t>Enquête menée de manière anonyme auprès des collégiens.</a:t>
            </a:r>
          </a:p>
          <a:p>
            <a:pPr algn="just"/>
            <a:endParaRPr lang="fr-FR" dirty="0">
              <a:latin typeface="Univers" panose="020B0503020202020204"/>
            </a:endParaRPr>
          </a:p>
          <a:p>
            <a:pPr algn="just"/>
            <a:r>
              <a:rPr lang="fr-FR" b="1" dirty="0">
                <a:latin typeface="Univers" panose="020B0503020202020204"/>
              </a:rPr>
              <a:t>RÉPONSES</a:t>
            </a:r>
          </a:p>
          <a:p>
            <a:pPr algn="just"/>
            <a:r>
              <a:rPr lang="fr-FR" dirty="0">
                <a:latin typeface="Univers" panose="020B0503020202020204"/>
              </a:rPr>
              <a:t>Retour de 819 élèves des classes de 6</a:t>
            </a:r>
            <a:r>
              <a:rPr lang="fr-FR" baseline="30000" dirty="0">
                <a:latin typeface="Univers" panose="020B0503020202020204"/>
              </a:rPr>
              <a:t>ème</a:t>
            </a:r>
            <a:r>
              <a:rPr lang="fr-FR" dirty="0">
                <a:latin typeface="Univers" panose="020B0503020202020204"/>
              </a:rPr>
              <a:t>  à la 3</a:t>
            </a:r>
            <a:r>
              <a:rPr lang="fr-FR" baseline="30000" dirty="0">
                <a:latin typeface="Univers" panose="020B0503020202020204"/>
              </a:rPr>
              <a:t>ème</a:t>
            </a:r>
            <a:r>
              <a:rPr lang="fr-FR" dirty="0">
                <a:latin typeface="Univers" panose="020B0503020202020204"/>
              </a:rPr>
              <a:t> </a:t>
            </a:r>
          </a:p>
          <a:p>
            <a:pPr algn="just"/>
            <a:endParaRPr lang="fr-FR" dirty="0">
              <a:latin typeface="Univers" panose="020B0503020202020204"/>
            </a:endParaRPr>
          </a:p>
        </p:txBody>
      </p:sp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21EEF8E5-83CA-8C2A-A258-8904E4F079C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  <a:tabLst>
                <a:tab pos="1789113" algn="l"/>
              </a:tabLst>
            </a:pPr>
            <a:r>
              <a:rPr lang="fr-FR" sz="3600" b="1" dirty="0">
                <a:solidFill>
                  <a:schemeClr val="bg1"/>
                </a:solidFill>
                <a:latin typeface="Univers" panose="020B0503020202020204" pitchFamily="34" charset="0"/>
                <a:cs typeface="Varela Round" panose="00000500000000000000" pitchFamily="2" charset="-79"/>
              </a:rPr>
              <a:t>                 </a:t>
            </a:r>
          </a:p>
          <a:p>
            <a:pPr marL="0" indent="0" algn="ctr">
              <a:buFont typeface="Arial" panose="020B0604020202020204" pitchFamily="34" charset="0"/>
              <a:buNone/>
              <a:tabLst>
                <a:tab pos="1789113" algn="l"/>
              </a:tabLst>
            </a:pPr>
            <a:r>
              <a:rPr lang="fr-FR" sz="3600" b="1" dirty="0">
                <a:solidFill>
                  <a:schemeClr val="bg1"/>
                </a:solidFill>
                <a:latin typeface="Univers" panose="020B0503020202020204" pitchFamily="34" charset="0"/>
                <a:cs typeface="Varela Round" panose="00000500000000000000" pitchFamily="2" charset="-79"/>
              </a:rPr>
              <a:t>   ENQUÊTE SUR LA VIE EN LIGNE DES COLLEGIENS</a:t>
            </a:r>
          </a:p>
          <a:p>
            <a:pPr marL="0" indent="0" algn="just">
              <a:buFont typeface="Arial" panose="020B0604020202020204" pitchFamily="34" charset="0"/>
              <a:buNone/>
              <a:tabLst>
                <a:tab pos="1789113" algn="l"/>
              </a:tabLst>
            </a:pPr>
            <a:endParaRPr lang="fr-FR" sz="3600" b="1" dirty="0">
              <a:solidFill>
                <a:srgbClr val="00B0F0"/>
              </a:solidFill>
              <a:latin typeface="Univers" panose="020B0503020202020204" pitchFamily="34" charset="0"/>
              <a:cs typeface="Varela Round" panose="00000500000000000000" pitchFamily="2" charset="-79"/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16146F76-44D3-D2D8-48D8-C52FFEF9D214}"/>
              </a:ext>
            </a:extLst>
          </p:cNvPr>
          <p:cNvCxnSpPr>
            <a:cxnSpLocks/>
          </p:cNvCxnSpPr>
          <p:nvPr/>
        </p:nvCxnSpPr>
        <p:spPr>
          <a:xfrm>
            <a:off x="9231682" y="1217742"/>
            <a:ext cx="0" cy="535531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68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8000">
        <p14:reveal/>
      </p:transition>
    </mc:Choice>
    <mc:Fallback xmlns="">
      <p:transition spd="slow" advClick="0" advTm="8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9EF252B8-11DE-44D2-04D4-B56C5E011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586" y="1004302"/>
            <a:ext cx="4698248" cy="4780709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sp>
        <p:nvSpPr>
          <p:cNvPr id="5" name="Organigramme : Connecteur 4">
            <a:extLst>
              <a:ext uri="{FF2B5EF4-FFF2-40B4-BE49-F238E27FC236}">
                <a16:creationId xmlns:a16="http://schemas.microsoft.com/office/drawing/2014/main" id="{0ACEA800-ACC9-1E4D-DF58-3FF07F05CB67}"/>
              </a:ext>
            </a:extLst>
          </p:cNvPr>
          <p:cNvSpPr/>
          <p:nvPr/>
        </p:nvSpPr>
        <p:spPr>
          <a:xfrm>
            <a:off x="4476532" y="2480122"/>
            <a:ext cx="1080000" cy="936000"/>
          </a:xfrm>
          <a:prstGeom prst="flowChartConnector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5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371DA3E-E196-AA67-30A6-93A60F7117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8474912" y="2463814"/>
            <a:ext cx="1086326" cy="93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Organigramme : Connecteur 5">
            <a:extLst>
              <a:ext uri="{FF2B5EF4-FFF2-40B4-BE49-F238E27FC236}">
                <a16:creationId xmlns:a16="http://schemas.microsoft.com/office/drawing/2014/main" id="{AC183771-91A5-5FCD-3808-43CEBA20B50A}"/>
              </a:ext>
            </a:extLst>
          </p:cNvPr>
          <p:cNvSpPr/>
          <p:nvPr/>
        </p:nvSpPr>
        <p:spPr>
          <a:xfrm>
            <a:off x="6249042" y="2513528"/>
            <a:ext cx="1080000" cy="936414"/>
          </a:xfrm>
          <a:prstGeom prst="flowChartConnector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Organigramme : Connecteur 7">
            <a:extLst>
              <a:ext uri="{FF2B5EF4-FFF2-40B4-BE49-F238E27FC236}">
                <a16:creationId xmlns:a16="http://schemas.microsoft.com/office/drawing/2014/main" id="{1105CEAD-3629-6CC5-9295-DEBA3C60B497}"/>
              </a:ext>
            </a:extLst>
          </p:cNvPr>
          <p:cNvSpPr/>
          <p:nvPr/>
        </p:nvSpPr>
        <p:spPr>
          <a:xfrm>
            <a:off x="10083854" y="2458656"/>
            <a:ext cx="1080000" cy="936000"/>
          </a:xfrm>
          <a:prstGeom prst="flowChartConnector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1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9" name="Espace réservé du pied de page 18">
            <a:extLst>
              <a:ext uri="{FF2B5EF4-FFF2-40B4-BE49-F238E27FC236}">
                <a16:creationId xmlns:a16="http://schemas.microsoft.com/office/drawing/2014/main" id="{6EC82408-D449-4417-9EB5-5901CE6F9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93032" y="6265584"/>
            <a:ext cx="2529840" cy="365125"/>
          </a:xfrm>
        </p:spPr>
        <p:txBody>
          <a:bodyPr/>
          <a:lstStyle/>
          <a:p>
            <a:r>
              <a:rPr lang="it-IT" i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Yasmine Buono - 2022</a:t>
            </a:r>
            <a:endParaRPr lang="fr-FR" i="1" dirty="0">
              <a:solidFill>
                <a:schemeClr val="tx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A6CFC37-B4AD-FD62-EB1C-F28661460054}"/>
              </a:ext>
            </a:extLst>
          </p:cNvPr>
          <p:cNvSpPr txBox="1"/>
          <p:nvPr/>
        </p:nvSpPr>
        <p:spPr>
          <a:xfrm>
            <a:off x="4306147" y="1400679"/>
            <a:ext cx="1420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Univers" panose="020B0503020202020204" pitchFamily="34" charset="0"/>
                <a:cs typeface="Varela Round" panose="00000500000000000000" pitchFamily="2" charset="-79"/>
              </a:rPr>
              <a:t>YouTube</a:t>
            </a:r>
          </a:p>
          <a:p>
            <a:pPr algn="ctr"/>
            <a:r>
              <a:rPr lang="fr-FR" b="1" dirty="0">
                <a:latin typeface="Univers" panose="020B0503020202020204" pitchFamily="34" charset="0"/>
                <a:cs typeface="Varela Round" panose="00000500000000000000" pitchFamily="2" charset="-79"/>
              </a:rPr>
              <a:t>43%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463980A2-D704-5CF9-A053-8182D3D625F3}"/>
              </a:ext>
            </a:extLst>
          </p:cNvPr>
          <p:cNvSpPr txBox="1"/>
          <p:nvPr/>
        </p:nvSpPr>
        <p:spPr>
          <a:xfrm>
            <a:off x="5903637" y="1418953"/>
            <a:ext cx="1770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Univers" panose="020B0503020202020204" pitchFamily="34" charset="0"/>
                <a:cs typeface="Varela Round" panose="00000500000000000000" pitchFamily="2" charset="-79"/>
              </a:rPr>
              <a:t>Streaming TV</a:t>
            </a:r>
          </a:p>
          <a:p>
            <a:pPr algn="ctr"/>
            <a:r>
              <a:rPr lang="fr-FR" b="1" dirty="0">
                <a:latin typeface="Univers" panose="020B0503020202020204" pitchFamily="34" charset="0"/>
                <a:cs typeface="Varela Round" panose="00000500000000000000" pitchFamily="2" charset="-79"/>
              </a:rPr>
              <a:t>36%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FE3BB0B7-5F63-F259-603F-C442E4A0C26B}"/>
              </a:ext>
            </a:extLst>
          </p:cNvPr>
          <p:cNvSpPr txBox="1"/>
          <p:nvPr/>
        </p:nvSpPr>
        <p:spPr>
          <a:xfrm>
            <a:off x="9913469" y="1403346"/>
            <a:ext cx="1420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Univers" panose="020B0503020202020204" pitchFamily="34" charset="0"/>
                <a:cs typeface="Varela Round" panose="00000500000000000000" pitchFamily="2" charset="-79"/>
              </a:rPr>
              <a:t>Instagram</a:t>
            </a:r>
          </a:p>
          <a:p>
            <a:pPr algn="ctr"/>
            <a:r>
              <a:rPr lang="fr-FR" b="1" dirty="0">
                <a:latin typeface="Univers" panose="020B0503020202020204" pitchFamily="34" charset="0"/>
                <a:cs typeface="Varela Round" panose="00000500000000000000" pitchFamily="2" charset="-79"/>
              </a:rPr>
              <a:t>25%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A26E10D2-A1D3-342D-9766-89CA4A8D4909}"/>
              </a:ext>
            </a:extLst>
          </p:cNvPr>
          <p:cNvSpPr txBox="1"/>
          <p:nvPr/>
        </p:nvSpPr>
        <p:spPr>
          <a:xfrm>
            <a:off x="8307690" y="1423800"/>
            <a:ext cx="1420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Univers" panose="020B0503020202020204" pitchFamily="34" charset="0"/>
                <a:cs typeface="Varela Round" panose="00000500000000000000" pitchFamily="2" charset="-79"/>
              </a:rPr>
              <a:t>TikTok</a:t>
            </a:r>
          </a:p>
          <a:p>
            <a:pPr algn="ctr"/>
            <a:r>
              <a:rPr lang="fr-FR" b="1" dirty="0">
                <a:latin typeface="Univers" panose="020B0503020202020204" pitchFamily="34" charset="0"/>
                <a:cs typeface="Varela Round" panose="00000500000000000000" pitchFamily="2" charset="-79"/>
              </a:rPr>
              <a:t>34%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70DE0F4-A2E9-173A-0202-9D2AA984BF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-35611" y="-23798"/>
            <a:ext cx="12227611" cy="1080000"/>
          </a:xfrm>
          <a:solidFill>
            <a:schemeClr val="accent1">
              <a:lumMod val="75000"/>
            </a:schemeClr>
          </a:solidFill>
        </p:spPr>
        <p:txBody>
          <a:bodyPr wrap="square" anchor="ctr" anchorCtr="0">
            <a:spAutoFit/>
          </a:bodyPr>
          <a:lstStyle/>
          <a:p>
            <a:pPr marL="0" indent="0" algn="ctr">
              <a:buNone/>
            </a:pPr>
            <a:r>
              <a:rPr lang="fr-FR" sz="3600" b="1" dirty="0">
                <a:solidFill>
                  <a:schemeClr val="bg1"/>
                </a:solidFill>
                <a:latin typeface="Univers" panose="020B0503020202020204" pitchFamily="34" charset="0"/>
                <a:cs typeface="Varela Round" panose="00000500000000000000" pitchFamily="2" charset="-79"/>
              </a:rPr>
              <a:t>                  QUELLES SONT LEURS PRÉFÉRENCES EN LIGNE ?  </a:t>
            </a:r>
            <a:endParaRPr lang="fr-FR" sz="3600" b="1" dirty="0">
              <a:solidFill>
                <a:srgbClr val="00B0F0"/>
              </a:solidFill>
              <a:latin typeface="Univers" panose="020B0503020202020204" pitchFamily="34" charset="0"/>
              <a:cs typeface="Varela Round" panose="00000500000000000000" pitchFamily="2" charset="-79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A6D66DB-15E5-6960-F9DE-3B57B99685AB}"/>
              </a:ext>
            </a:extLst>
          </p:cNvPr>
          <p:cNvSpPr txBox="1"/>
          <p:nvPr/>
        </p:nvSpPr>
        <p:spPr>
          <a:xfrm>
            <a:off x="3846237" y="3849234"/>
            <a:ext cx="4114799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>
                <a:solidFill>
                  <a:srgbClr val="0070C0"/>
                </a:solidFill>
                <a:latin typeface="Univers" panose="020B0503020202020204" pitchFamily="34" charset="0"/>
                <a:cs typeface="Varela Round" panose="00000500000000000000" pitchFamily="2" charset="-79"/>
              </a:rPr>
              <a:t>POUR REGARDER</a:t>
            </a:r>
          </a:p>
          <a:p>
            <a:pPr algn="ctr">
              <a:lnSpc>
                <a:spcPct val="150000"/>
              </a:lnSpc>
            </a:pPr>
            <a:r>
              <a:rPr lang="fr-FR" sz="2000" b="1" dirty="0">
                <a:solidFill>
                  <a:srgbClr val="0070C0"/>
                </a:solidFill>
                <a:latin typeface="Univers" panose="020B0503020202020204" pitchFamily="34" charset="0"/>
                <a:cs typeface="Varela Round" panose="00000500000000000000" pitchFamily="2" charset="-79"/>
              </a:rPr>
              <a:t>DES VIDÉOS ET  DES SÉRIES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BB6B15D-054F-76BD-C9A5-13879A436B0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52" y="6040242"/>
            <a:ext cx="1763032" cy="726635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5FC6976-BA8B-FCC1-FF53-808A359DDC6C}"/>
              </a:ext>
            </a:extLst>
          </p:cNvPr>
          <p:cNvSpPr txBox="1"/>
          <p:nvPr/>
        </p:nvSpPr>
        <p:spPr>
          <a:xfrm>
            <a:off x="7914197" y="3756971"/>
            <a:ext cx="3957670" cy="1429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>
                <a:solidFill>
                  <a:srgbClr val="0070C0"/>
                </a:solidFill>
                <a:latin typeface="Univers" panose="020B0503020202020204" pitchFamily="34" charset="0"/>
              </a:rPr>
              <a:t>POUR METTRE  EN SCÈNE </a:t>
            </a:r>
          </a:p>
          <a:p>
            <a:pPr algn="ctr">
              <a:lnSpc>
                <a:spcPct val="150000"/>
              </a:lnSpc>
            </a:pPr>
            <a:r>
              <a:rPr lang="fr-FR" sz="2000" b="1" dirty="0">
                <a:solidFill>
                  <a:srgbClr val="0070C0"/>
                </a:solidFill>
                <a:latin typeface="Univers" panose="020B0503020202020204" pitchFamily="34" charset="0"/>
              </a:rPr>
              <a:t>LEUR VIE ET</a:t>
            </a:r>
          </a:p>
          <a:p>
            <a:pPr algn="ctr">
              <a:lnSpc>
                <a:spcPct val="150000"/>
              </a:lnSpc>
            </a:pPr>
            <a:r>
              <a:rPr lang="fr-FR" sz="2000" b="1" dirty="0">
                <a:solidFill>
                  <a:srgbClr val="0070C0"/>
                </a:solidFill>
                <a:latin typeface="Univers" panose="020B0503020202020204" pitchFamily="34" charset="0"/>
              </a:rPr>
              <a:t>REGARDER LA VIE DES AUTRES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32AAD7B-D12E-74E5-8D70-0B2E8E0D3A3B}"/>
              </a:ext>
            </a:extLst>
          </p:cNvPr>
          <p:cNvSpPr txBox="1"/>
          <p:nvPr/>
        </p:nvSpPr>
        <p:spPr>
          <a:xfrm>
            <a:off x="4410662" y="5585885"/>
            <a:ext cx="7384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spc="300" dirty="0">
                <a:latin typeface="Univers" panose="020B0503020202020204"/>
              </a:rPr>
              <a:t>PLUSIEURS RÉSEAUX POUR DIFFÉRENTES ACTIVITÉS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E58080C-BF5C-5F3D-7D8B-AC89EF680BBA}"/>
              </a:ext>
            </a:extLst>
          </p:cNvPr>
          <p:cNvSpPr txBox="1"/>
          <p:nvPr/>
        </p:nvSpPr>
        <p:spPr>
          <a:xfrm>
            <a:off x="9728460" y="694528"/>
            <a:ext cx="3211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Question à choix multiple</a:t>
            </a:r>
          </a:p>
        </p:txBody>
      </p:sp>
    </p:spTree>
    <p:extLst>
      <p:ext uri="{BB962C8B-B14F-4D97-AF65-F5344CB8AC3E}">
        <p14:creationId xmlns:p14="http://schemas.microsoft.com/office/powerpoint/2010/main" val="61633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8000">
        <p14:reveal dir="r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DCD26B75-7CAC-EC7B-9E50-35D501F907B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441" y="2247141"/>
            <a:ext cx="3117302" cy="3117302"/>
          </a:xfrm>
          <a:prstGeom prst="rect">
            <a:avLst/>
          </a:prstGeom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E12F8D6C-A5A7-BCF3-5682-EA1CA4F2F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03134" y="6390889"/>
            <a:ext cx="2688866" cy="314289"/>
          </a:xfrm>
        </p:spPr>
        <p:txBody>
          <a:bodyPr/>
          <a:lstStyle/>
          <a:p>
            <a:r>
              <a:rPr lang="it-IT" i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Yasmine Buono, 2022</a:t>
            </a:r>
            <a:endParaRPr lang="fr-FR" i="1" dirty="0">
              <a:solidFill>
                <a:schemeClr val="tx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A6D357-C4F7-43AF-1883-3A1222384AAF}"/>
              </a:ext>
            </a:extLst>
          </p:cNvPr>
          <p:cNvSpPr txBox="1">
            <a:spLocks/>
          </p:cNvSpPr>
          <p:nvPr/>
        </p:nvSpPr>
        <p:spPr>
          <a:xfrm>
            <a:off x="0" y="-43072"/>
            <a:ext cx="12204000" cy="1080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3200" b="1" spc="-150" dirty="0">
                <a:solidFill>
                  <a:schemeClr val="bg1"/>
                </a:solidFill>
                <a:latin typeface="Univers" panose="020B0503020202020204" pitchFamily="34" charset="0"/>
                <a:cs typeface="Varela Round" panose="00000500000000000000" pitchFamily="2" charset="-79"/>
              </a:rPr>
              <a:t>                   QUAND VONT-ILS SUR LES RÉSEAUX OU LES JEUX ?   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33E1BD8-3BE6-9877-A6C8-7395EDB2B238}"/>
              </a:ext>
            </a:extLst>
          </p:cNvPr>
          <p:cNvSpPr txBox="1"/>
          <p:nvPr/>
        </p:nvSpPr>
        <p:spPr>
          <a:xfrm>
            <a:off x="8877396" y="682372"/>
            <a:ext cx="38235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Question à choix multiple</a:t>
            </a:r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2C4A9869-D130-EE9D-E7A6-E4C7EAD153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1035542"/>
              </p:ext>
            </p:extLst>
          </p:nvPr>
        </p:nvGraphicFramePr>
        <p:xfrm>
          <a:off x="-496989" y="702071"/>
          <a:ext cx="7062468" cy="5688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8A55FC02-612C-A27B-5E18-3F20B33570C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2" y="6099187"/>
            <a:ext cx="1657201" cy="68301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E13DD8F-571D-B918-800B-4E5823CAACF7}"/>
              </a:ext>
            </a:extLst>
          </p:cNvPr>
          <p:cNvSpPr txBox="1"/>
          <p:nvPr/>
        </p:nvSpPr>
        <p:spPr>
          <a:xfrm>
            <a:off x="7004868" y="1972337"/>
            <a:ext cx="4759742" cy="4112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2000" b="1" spc="300" dirty="0">
                <a:latin typeface="Univers" panose="020B0503020202020204" pitchFamily="34" charset="0"/>
                <a:cs typeface="Varela Round" panose="00000500000000000000" pitchFamily="2" charset="-79"/>
              </a:rPr>
              <a:t>TEMPS LIBRE  =  TEMPS D’ÉCRAN</a:t>
            </a:r>
          </a:p>
          <a:p>
            <a:pPr algn="ctr">
              <a:lnSpc>
                <a:spcPct val="200000"/>
              </a:lnSpc>
            </a:pPr>
            <a:endParaRPr lang="fr-FR" b="1" dirty="0">
              <a:latin typeface="Univers" panose="020B0503020202020204" pitchFamily="34" charset="0"/>
              <a:cs typeface="Varela Round" panose="00000500000000000000" pitchFamily="2" charset="-79"/>
            </a:endParaRPr>
          </a:p>
          <a:p>
            <a:pPr algn="ctr">
              <a:lnSpc>
                <a:spcPct val="200000"/>
              </a:lnSpc>
            </a:pPr>
            <a:endParaRPr lang="fr-FR" b="1" dirty="0">
              <a:solidFill>
                <a:srgbClr val="00ADEA"/>
              </a:solidFill>
              <a:latin typeface="Univers" panose="020B0503020202020204" pitchFamily="34" charset="0"/>
              <a:cs typeface="Varela Round" panose="00000500000000000000" pitchFamily="2" charset="-79"/>
            </a:endParaRPr>
          </a:p>
          <a:p>
            <a:pPr algn="ctr">
              <a:lnSpc>
                <a:spcPct val="200000"/>
              </a:lnSpc>
            </a:pPr>
            <a:endParaRPr lang="fr-FR" b="1" dirty="0">
              <a:solidFill>
                <a:srgbClr val="00ADEA"/>
              </a:solidFill>
              <a:latin typeface="Univers" panose="020B0503020202020204" pitchFamily="34" charset="0"/>
              <a:cs typeface="Varela Round" panose="00000500000000000000" pitchFamily="2" charset="-79"/>
            </a:endParaRPr>
          </a:p>
          <a:p>
            <a:pPr algn="ctr">
              <a:lnSpc>
                <a:spcPct val="150000"/>
              </a:lnSpc>
            </a:pPr>
            <a:r>
              <a:rPr lang="fr-FR" sz="2000" b="1" spc="300" dirty="0">
                <a:latin typeface="Univers" panose="020B0503020202020204" pitchFamily="34" charset="0"/>
                <a:cs typeface="Varela Round" panose="00000500000000000000" pitchFamily="2" charset="-79"/>
              </a:rPr>
              <a:t>UN LOISIR PEU COUTEUX,</a:t>
            </a:r>
          </a:p>
          <a:p>
            <a:pPr algn="ctr">
              <a:lnSpc>
                <a:spcPct val="150000"/>
              </a:lnSpc>
            </a:pPr>
            <a:r>
              <a:rPr lang="fr-FR" sz="2000" b="1" spc="300" dirty="0">
                <a:latin typeface="Univers" panose="020B0503020202020204" pitchFamily="34" charset="0"/>
                <a:cs typeface="Varela Round" panose="00000500000000000000" pitchFamily="2" charset="-79"/>
              </a:rPr>
              <a:t>FACILEMENT DISPONIBLE</a:t>
            </a:r>
          </a:p>
          <a:p>
            <a:pPr algn="ctr">
              <a:lnSpc>
                <a:spcPct val="150000"/>
              </a:lnSpc>
            </a:pPr>
            <a:r>
              <a:rPr lang="fr-FR" sz="2000" b="1" spc="300" dirty="0">
                <a:latin typeface="Univers" panose="020B0503020202020204" pitchFamily="34" charset="0"/>
                <a:cs typeface="Varela Round" panose="00000500000000000000" pitchFamily="2" charset="-79"/>
              </a:rPr>
              <a:t>ET TOUT LE TEMPS</a:t>
            </a:r>
          </a:p>
          <a:p>
            <a:pPr algn="ctr">
              <a:lnSpc>
                <a:spcPct val="150000"/>
              </a:lnSpc>
            </a:pPr>
            <a:endParaRPr lang="fr-FR" b="1" spc="300" dirty="0">
              <a:latin typeface="Univers" panose="020B0503020202020204" pitchFamily="34" charset="0"/>
              <a:cs typeface="Varela Round" panose="00000500000000000000" pitchFamily="2" charset="-79"/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AE546F5-510E-6536-10FF-ECEED8699DC1}"/>
              </a:ext>
            </a:extLst>
          </p:cNvPr>
          <p:cNvCxnSpPr>
            <a:cxnSpLocks/>
          </p:cNvCxnSpPr>
          <p:nvPr/>
        </p:nvCxnSpPr>
        <p:spPr>
          <a:xfrm>
            <a:off x="2201092" y="2043136"/>
            <a:ext cx="360607" cy="32646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lèche : droite rayée 11">
            <a:extLst>
              <a:ext uri="{FF2B5EF4-FFF2-40B4-BE49-F238E27FC236}">
                <a16:creationId xmlns:a16="http://schemas.microsoft.com/office/drawing/2014/main" id="{E54D87C5-9E98-D337-805A-2D0071776E08}"/>
              </a:ext>
            </a:extLst>
          </p:cNvPr>
          <p:cNvSpPr/>
          <p:nvPr/>
        </p:nvSpPr>
        <p:spPr>
          <a:xfrm rot="5400000">
            <a:off x="8790138" y="3252119"/>
            <a:ext cx="785541" cy="570271"/>
          </a:xfrm>
          <a:prstGeom prst="stripedRightArrow">
            <a:avLst>
              <a:gd name="adj1" fmla="val 36206"/>
              <a:gd name="adj2" fmla="val 50000"/>
            </a:avLst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539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110">
        <p14:reveal/>
      </p:transition>
    </mc:Choice>
    <mc:Fallback xmlns="">
      <p:transition spd="slow" advClick="0" advTm="101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2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6FA1D13A-502D-03E8-7E66-7CB339CF3AE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13" y="1230837"/>
            <a:ext cx="4810794" cy="4358041"/>
          </a:xfrm>
          <a:prstGeom prst="rect">
            <a:avLst/>
          </a:prstGeo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43FC0A9-EC98-967B-6D41-D28C9E332E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2599" y="4800869"/>
            <a:ext cx="3362339" cy="1436521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800" b="1" i="1" dirty="0">
                <a:latin typeface="Univers" panose="020B0503020202020204" pitchFamily="34" charset="0"/>
                <a:cs typeface="Varela Round" panose="00000500000000000000" pitchFamily="2" charset="-79"/>
              </a:rPr>
              <a:t>Ils n’ont pas connu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800" b="1" i="1" dirty="0">
                <a:latin typeface="Univers" panose="020B0503020202020204" pitchFamily="34" charset="0"/>
                <a:cs typeface="Varela Round" panose="00000500000000000000" pitchFamily="2" charset="-79"/>
              </a:rPr>
              <a:t>la vie sans internet.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800" b="1" i="1" dirty="0">
                <a:latin typeface="Univers" panose="020B0503020202020204" pitchFamily="34" charset="0"/>
                <a:cs typeface="Varela Round" panose="00000500000000000000" pitchFamily="2" charset="-79"/>
              </a:rPr>
              <a:t>Difficile pour eux d’imaginer comment c’était avant. </a:t>
            </a:r>
            <a:endParaRPr lang="fr-FR" sz="1800" b="1" i="1" dirty="0">
              <a:latin typeface="Univers" panose="020B0503020202020204" pitchFamily="34" charset="0"/>
            </a:endParaRPr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1C3260B4-E551-12B7-B87B-73E714672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00815" y="6237390"/>
            <a:ext cx="2291185" cy="365125"/>
          </a:xfrm>
        </p:spPr>
        <p:txBody>
          <a:bodyPr/>
          <a:lstStyle/>
          <a:p>
            <a:r>
              <a:rPr lang="it-IT" i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Yasmine Buono - 2022</a:t>
            </a:r>
            <a:endParaRPr lang="fr-FR" i="1" dirty="0">
              <a:solidFill>
                <a:schemeClr val="tx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34A1CA4-2989-6126-4A75-E76280D69F42}"/>
              </a:ext>
            </a:extLst>
          </p:cNvPr>
          <p:cNvSpPr txBox="1"/>
          <p:nvPr/>
        </p:nvSpPr>
        <p:spPr>
          <a:xfrm>
            <a:off x="4219723" y="1164738"/>
            <a:ext cx="4321931" cy="908864"/>
          </a:xfrm>
          <a:prstGeom prst="ellipse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Univers" panose="020B0503020202020204"/>
                <a:cs typeface="Varela Round" panose="00000500000000000000" pitchFamily="2" charset="-79"/>
              </a:rPr>
              <a:t>Synthèse des réponses sur  </a:t>
            </a:r>
          </a:p>
          <a:p>
            <a:pPr algn="ctr"/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Univers" panose="020B0503020202020204"/>
                <a:cs typeface="Varela Round" panose="00000500000000000000" pitchFamily="2" charset="-79"/>
              </a:rPr>
              <a:t>ce qu’ils aiment faire en ligne</a:t>
            </a:r>
            <a:r>
              <a:rPr lang="fr-FR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.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5ED364B-2293-CBAD-DB50-296E0579C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000" y="-13245"/>
            <a:ext cx="12204000" cy="10800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r-FR" sz="3600" b="1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     </a:t>
            </a:r>
            <a:r>
              <a:rPr lang="fr-FR" sz="3600" b="1" dirty="0">
                <a:solidFill>
                  <a:schemeClr val="bg1"/>
                </a:solidFill>
                <a:latin typeface="Univers" panose="020B0503020202020204" pitchFamily="34" charset="0"/>
                <a:cs typeface="Varela Round" panose="00000500000000000000" pitchFamily="2" charset="-79"/>
              </a:rPr>
              <a:t>POURQUOI PASSENT-ILS DU TEMPS EN LIGNE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53B599-7001-B1D6-DECE-88A21650EC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34253" y="2147587"/>
            <a:ext cx="5044971" cy="344129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250000"/>
              </a:lnSpc>
              <a:buNone/>
            </a:pPr>
            <a:r>
              <a:rPr lang="fr-FR" sz="2200" b="1" spc="300" dirty="0">
                <a:solidFill>
                  <a:srgbClr val="0070C0"/>
                </a:solidFill>
                <a:latin typeface="Univers" panose="020B0503020202020204" pitchFamily="34" charset="0"/>
                <a:cs typeface="Varela Round" panose="00000500000000000000" pitchFamily="2" charset="-79"/>
              </a:rPr>
              <a:t>POUR SE DIVERTIR</a:t>
            </a:r>
          </a:p>
          <a:p>
            <a:pPr marL="0" indent="0" algn="ctr">
              <a:lnSpc>
                <a:spcPct val="250000"/>
              </a:lnSpc>
              <a:buNone/>
            </a:pPr>
            <a:r>
              <a:rPr lang="fr-FR" sz="2200" b="1" spc="300" dirty="0">
                <a:solidFill>
                  <a:srgbClr val="0070C0"/>
                </a:solidFill>
                <a:latin typeface="Univers" panose="020B0503020202020204" pitchFamily="34" charset="0"/>
                <a:cs typeface="Varela Round" panose="00000500000000000000" pitchFamily="2" charset="-79"/>
              </a:rPr>
              <a:t>POUR COMMUNIQUER</a:t>
            </a:r>
          </a:p>
          <a:p>
            <a:pPr marL="0" indent="0" algn="ctr">
              <a:lnSpc>
                <a:spcPct val="250000"/>
              </a:lnSpc>
              <a:buNone/>
            </a:pPr>
            <a:r>
              <a:rPr lang="fr-FR" sz="2200" b="1" spc="300" dirty="0">
                <a:solidFill>
                  <a:srgbClr val="0070C0"/>
                </a:solidFill>
                <a:latin typeface="Univers" panose="020B0503020202020204" pitchFamily="34" charset="0"/>
                <a:cs typeface="Varela Round" panose="00000500000000000000" pitchFamily="2" charset="-79"/>
              </a:rPr>
              <a:t>POUR DÉCOUVRIR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372D11B-93C1-329E-19C2-EAF78EADE354}"/>
              </a:ext>
            </a:extLst>
          </p:cNvPr>
          <p:cNvSpPr txBox="1"/>
          <p:nvPr/>
        </p:nvSpPr>
        <p:spPr>
          <a:xfrm>
            <a:off x="8541654" y="2311771"/>
            <a:ext cx="3250193" cy="2234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200000"/>
              </a:lnSpc>
              <a:spcBef>
                <a:spcPts val="0"/>
              </a:spcBef>
              <a:buNone/>
            </a:pPr>
            <a:r>
              <a:rPr lang="fr-FR" sz="1800" b="1" spc="300" dirty="0">
                <a:latin typeface="Univers" panose="020B0503020202020204" pitchFamily="34" charset="0"/>
                <a:cs typeface="Varela Round" panose="00000500000000000000" pitchFamily="2" charset="-79"/>
              </a:rPr>
              <a:t>POUR 64 %, </a:t>
            </a:r>
          </a:p>
          <a:p>
            <a:pPr marL="0" indent="0" algn="ctr">
              <a:lnSpc>
                <a:spcPct val="200000"/>
              </a:lnSpc>
              <a:spcBef>
                <a:spcPts val="0"/>
              </a:spcBef>
              <a:buNone/>
            </a:pPr>
            <a:r>
              <a:rPr lang="fr-FR" b="1" spc="300" dirty="0">
                <a:latin typeface="Univers" panose="020B0503020202020204" pitchFamily="34" charset="0"/>
                <a:cs typeface="Varela Round" panose="00000500000000000000" pitchFamily="2" charset="-79"/>
              </a:rPr>
              <a:t>L</a:t>
            </a:r>
            <a:r>
              <a:rPr lang="fr-FR" sz="1800" b="1" spc="300" dirty="0">
                <a:latin typeface="Univers" panose="020B0503020202020204" pitchFamily="34" charset="0"/>
                <a:cs typeface="Varela Round" panose="00000500000000000000" pitchFamily="2" charset="-79"/>
              </a:rPr>
              <a:t>ES RÉSEAUX SOCIAUX</a:t>
            </a:r>
          </a:p>
          <a:p>
            <a:pPr marL="0" indent="0" algn="ctr">
              <a:lnSpc>
                <a:spcPct val="200000"/>
              </a:lnSpc>
              <a:spcBef>
                <a:spcPts val="0"/>
              </a:spcBef>
              <a:buNone/>
            </a:pPr>
            <a:r>
              <a:rPr lang="fr-FR" sz="1800" b="1" spc="300" dirty="0">
                <a:latin typeface="Univers" panose="020B0503020202020204" pitchFamily="34" charset="0"/>
                <a:cs typeface="Varela Round" panose="00000500000000000000" pitchFamily="2" charset="-79"/>
              </a:rPr>
              <a:t> ET LES JEUX EN LIGNE</a:t>
            </a:r>
          </a:p>
          <a:p>
            <a:pPr marL="0" indent="0" algn="ctr">
              <a:lnSpc>
                <a:spcPct val="200000"/>
              </a:lnSpc>
              <a:spcBef>
                <a:spcPts val="0"/>
              </a:spcBef>
              <a:buNone/>
            </a:pPr>
            <a:r>
              <a:rPr lang="fr-FR" sz="1800" b="1" spc="300" dirty="0">
                <a:latin typeface="Univers" panose="020B0503020202020204" pitchFamily="34" charset="0"/>
                <a:cs typeface="Varela Round" panose="00000500000000000000" pitchFamily="2" charset="-79"/>
              </a:rPr>
              <a:t> SONT NÉCESSAIRES</a:t>
            </a:r>
            <a:r>
              <a:rPr lang="fr-FR" sz="1800" b="1" spc="300" dirty="0">
                <a:latin typeface="Varela Round" panose="00000500000000000000" pitchFamily="2" charset="-79"/>
                <a:cs typeface="Varela Round" panose="00000500000000000000" pitchFamily="2" charset="-79"/>
              </a:rPr>
              <a:t>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AB1EE4D-1A95-78A1-44F0-D6CE0EFDE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84" y="5966356"/>
            <a:ext cx="1752344" cy="72223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E932B29-C0B3-CD8D-BEC3-CD80284E0376}"/>
              </a:ext>
            </a:extLst>
          </p:cNvPr>
          <p:cNvSpPr txBox="1"/>
          <p:nvPr/>
        </p:nvSpPr>
        <p:spPr>
          <a:xfrm>
            <a:off x="10112342" y="696805"/>
            <a:ext cx="1868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Question ouverte</a:t>
            </a:r>
          </a:p>
        </p:txBody>
      </p:sp>
    </p:spTree>
    <p:extLst>
      <p:ext uri="{BB962C8B-B14F-4D97-AF65-F5344CB8AC3E}">
        <p14:creationId xmlns:p14="http://schemas.microsoft.com/office/powerpoint/2010/main" val="20897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6000">
        <p14:reveal/>
      </p:transition>
    </mc:Choice>
    <mc:Fallback xmlns=""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4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850" fill="hold">
                                          <p:stCondLst>
                                            <p:cond delay="8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850" fill="hold">
                                          <p:stCondLst>
                                            <p:cond delay="17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850" fill="hold">
                                          <p:stCondLst>
                                            <p:cond delay="25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850" fill="hold">
                                          <p:stCondLst>
                                            <p:cond delay="3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25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4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850" fill="hold">
                                          <p:stCondLst>
                                            <p:cond delay="8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850" fill="hold">
                                          <p:stCondLst>
                                            <p:cond delay="17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850" fill="hold">
                                          <p:stCondLst>
                                            <p:cond delay="25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850" fill="hold">
                                          <p:stCondLst>
                                            <p:cond delay="3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25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75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25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8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 uiExpan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5647EBB-01AC-0ECA-8184-535FFAF536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5205"/>
            <a:ext cx="12240000" cy="1080000"/>
          </a:xfrm>
          <a:solidFill>
            <a:schemeClr val="accent1">
              <a:lumMod val="75000"/>
            </a:schemeClr>
          </a:solidFill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fr-FR" sz="3600" dirty="0">
                <a:solidFill>
                  <a:schemeClr val="bg1"/>
                </a:solidFill>
                <a:latin typeface="Univers" panose="020B0503020202020204"/>
                <a:cs typeface="Varela Round" panose="00000500000000000000" pitchFamily="2" charset="-79"/>
              </a:rPr>
              <a:t>                       DANGER OU PAS DANGER EN LIGNE ?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7D07EDD-1204-8EF5-F0D9-B74D55A509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94" y="6125349"/>
            <a:ext cx="1709590" cy="62089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EC7B432-6F5E-0270-BC79-8EE7E1ABADFD}"/>
              </a:ext>
            </a:extLst>
          </p:cNvPr>
          <p:cNvSpPr txBox="1"/>
          <p:nvPr/>
        </p:nvSpPr>
        <p:spPr>
          <a:xfrm>
            <a:off x="486444" y="2193232"/>
            <a:ext cx="2441815" cy="342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2000" b="1" dirty="0">
              <a:solidFill>
                <a:srgbClr val="0070C0"/>
              </a:solidFill>
              <a:latin typeface="Univers" panose="020B0503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fr-FR" sz="2000" b="1" dirty="0">
                <a:latin typeface="Univers" panose="020B0503020202020204" pitchFamily="34" charset="0"/>
              </a:rPr>
              <a:t>NON À 68 % </a:t>
            </a:r>
          </a:p>
          <a:p>
            <a:pPr algn="ctr">
              <a:lnSpc>
                <a:spcPct val="150000"/>
              </a:lnSpc>
            </a:pPr>
            <a:r>
              <a:rPr lang="fr-FR" sz="2000" b="1" dirty="0">
                <a:latin typeface="Univers" panose="020B0503020202020204" pitchFamily="34" charset="0"/>
              </a:rPr>
              <a:t>-</a:t>
            </a:r>
          </a:p>
          <a:p>
            <a:pPr algn="ctr">
              <a:lnSpc>
                <a:spcPct val="150000"/>
              </a:lnSpc>
            </a:pPr>
            <a:r>
              <a:rPr lang="fr-FR" sz="2000" b="1" dirty="0">
                <a:latin typeface="Univers" panose="020B0503020202020204" pitchFamily="34" charset="0"/>
              </a:rPr>
              <a:t>OUI À 11 % </a:t>
            </a:r>
          </a:p>
          <a:p>
            <a:pPr algn="ctr">
              <a:lnSpc>
                <a:spcPct val="150000"/>
              </a:lnSpc>
            </a:pPr>
            <a:r>
              <a:rPr lang="fr-FR" sz="2000" b="1" dirty="0">
                <a:latin typeface="Univers" panose="020B0503020202020204" pitchFamily="34" charset="0"/>
              </a:rPr>
              <a:t>-</a:t>
            </a:r>
          </a:p>
          <a:p>
            <a:pPr algn="ctr">
              <a:lnSpc>
                <a:spcPct val="150000"/>
              </a:lnSpc>
            </a:pPr>
            <a:r>
              <a:rPr lang="fr-FR" sz="2000" b="1" dirty="0">
                <a:latin typeface="Univers" panose="020B0503020202020204" pitchFamily="34" charset="0"/>
              </a:rPr>
              <a:t>SANS RÉPONSE</a:t>
            </a:r>
          </a:p>
          <a:p>
            <a:pPr algn="ctr">
              <a:lnSpc>
                <a:spcPct val="150000"/>
              </a:lnSpc>
            </a:pPr>
            <a:r>
              <a:rPr lang="fr-FR" sz="2000" b="1" dirty="0">
                <a:latin typeface="Univers" panose="020B0503020202020204" pitchFamily="34" charset="0"/>
              </a:rPr>
              <a:t> POUR 21 % </a:t>
            </a:r>
          </a:p>
          <a:p>
            <a:pPr algn="ctr">
              <a:lnSpc>
                <a:spcPct val="150000"/>
              </a:lnSpc>
            </a:pPr>
            <a:endParaRPr lang="fr-FR" sz="2000" b="1" dirty="0">
              <a:solidFill>
                <a:srgbClr val="0033CC"/>
              </a:solidFill>
              <a:latin typeface="Univers" panose="020B050302020202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A7AFA1C-52B1-357D-ABEC-790EC5D4F61C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74" y="183651"/>
            <a:ext cx="3175819" cy="22810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0B70DA4-C0A9-47CB-A4F9-52185B6EE2A0}"/>
              </a:ext>
            </a:extLst>
          </p:cNvPr>
          <p:cNvSpPr txBox="1"/>
          <p:nvPr/>
        </p:nvSpPr>
        <p:spPr>
          <a:xfrm>
            <a:off x="8325825" y="2018530"/>
            <a:ext cx="3495620" cy="359470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200" b="1" dirty="0">
                <a:solidFill>
                  <a:srgbClr val="002060"/>
                </a:solidFill>
                <a:latin typeface="Univers" panose="020B0503020202020204" pitchFamily="34" charset="0"/>
                <a:cs typeface="Varela Round" panose="00000500000000000000" pitchFamily="2" charset="-79"/>
              </a:rPr>
              <a:t>Échanger avec son enfant </a:t>
            </a:r>
          </a:p>
          <a:p>
            <a:pPr algn="ctr">
              <a:lnSpc>
                <a:spcPct val="150000"/>
              </a:lnSpc>
            </a:pPr>
            <a:r>
              <a:rPr lang="fr-FR" sz="2200" b="1" dirty="0">
                <a:solidFill>
                  <a:srgbClr val="002060"/>
                </a:solidFill>
                <a:latin typeface="Univers" panose="020B0503020202020204" pitchFamily="34" charset="0"/>
                <a:cs typeface="Varela Round" panose="00000500000000000000" pitchFamily="2" charset="-79"/>
              </a:rPr>
              <a:t>sur les opportunités et </a:t>
            </a:r>
          </a:p>
          <a:p>
            <a:pPr algn="ctr">
              <a:lnSpc>
                <a:spcPct val="150000"/>
              </a:lnSpc>
            </a:pPr>
            <a:r>
              <a:rPr lang="fr-FR" sz="2200" b="1" dirty="0">
                <a:solidFill>
                  <a:srgbClr val="002060"/>
                </a:solidFill>
                <a:latin typeface="Univers" panose="020B0503020202020204" pitchFamily="34" charset="0"/>
                <a:cs typeface="Varela Round" panose="00000500000000000000" pitchFamily="2" charset="-79"/>
              </a:rPr>
              <a:t>les dangers en ligne,</a:t>
            </a:r>
          </a:p>
          <a:p>
            <a:pPr algn="ctr">
              <a:lnSpc>
                <a:spcPct val="150000"/>
              </a:lnSpc>
            </a:pPr>
            <a:r>
              <a:rPr lang="fr-FR" sz="2200" b="1" dirty="0">
                <a:solidFill>
                  <a:srgbClr val="002060"/>
                </a:solidFill>
                <a:effectLst/>
                <a:latin typeface="Univers" panose="020B0503020202020204" pitchFamily="34" charset="0"/>
                <a:cs typeface="Varela Round" panose="00000500000000000000" pitchFamily="2" charset="-79"/>
              </a:rPr>
              <a:t>c’est l’aider à </a:t>
            </a:r>
            <a:r>
              <a:rPr lang="fr-FR" sz="2200" b="1" dirty="0">
                <a:solidFill>
                  <a:srgbClr val="002060"/>
                </a:solidFill>
                <a:latin typeface="Univers" panose="020B0503020202020204" pitchFamily="34" charset="0"/>
                <a:cs typeface="Varela Round" panose="00000500000000000000" pitchFamily="2" charset="-79"/>
              </a:rPr>
              <a:t>adopter un comportement responsable </a:t>
            </a:r>
          </a:p>
          <a:p>
            <a:pPr algn="ctr">
              <a:lnSpc>
                <a:spcPct val="150000"/>
              </a:lnSpc>
            </a:pPr>
            <a:r>
              <a:rPr lang="fr-FR" sz="2200" b="1" dirty="0">
                <a:solidFill>
                  <a:srgbClr val="002060"/>
                </a:solidFill>
                <a:latin typeface="Univers" panose="020B0503020202020204" pitchFamily="34" charset="0"/>
                <a:cs typeface="Varela Round" panose="00000500000000000000" pitchFamily="2" charset="-79"/>
              </a:rPr>
              <a:t>en ligne</a:t>
            </a:r>
            <a:r>
              <a:rPr lang="fr-FR" sz="2200" b="1" dirty="0">
                <a:solidFill>
                  <a:srgbClr val="002060"/>
                </a:solidFill>
                <a:effectLst/>
                <a:latin typeface="Univers" panose="020B0503020202020204" pitchFamily="34" charset="0"/>
                <a:cs typeface="Varela Round" panose="00000500000000000000" pitchFamily="2" charset="-79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fr-FR" sz="2200" b="1" i="1" dirty="0">
              <a:solidFill>
                <a:srgbClr val="002060"/>
              </a:solidFill>
              <a:latin typeface="Univers" panose="020B0503020202020204" pitchFamily="34" charset="0"/>
              <a:cs typeface="Varela Round" panose="00000500000000000000" pitchFamily="2" charset="-79"/>
            </a:endParaRPr>
          </a:p>
        </p:txBody>
      </p:sp>
      <p:sp>
        <p:nvSpPr>
          <p:cNvPr id="18" name="Espace réservé du pied de page 17">
            <a:extLst>
              <a:ext uri="{FF2B5EF4-FFF2-40B4-BE49-F238E27FC236}">
                <a16:creationId xmlns:a16="http://schemas.microsoft.com/office/drawing/2014/main" id="{2C8492A7-D2D9-47BD-A5F9-CC6CB29A4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35691" y="6253233"/>
            <a:ext cx="2318315" cy="365125"/>
          </a:xfrm>
        </p:spPr>
        <p:txBody>
          <a:bodyPr/>
          <a:lstStyle/>
          <a:p>
            <a:r>
              <a:rPr lang="it-IT" i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Yasmine Buono - 2022</a:t>
            </a:r>
            <a:endParaRPr lang="fr-FR" i="1" dirty="0">
              <a:solidFill>
                <a:schemeClr val="tx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3016136-6A72-4A40-FF01-2ED381EA7B06}"/>
              </a:ext>
            </a:extLst>
          </p:cNvPr>
          <p:cNvSpPr txBox="1"/>
          <p:nvPr/>
        </p:nvSpPr>
        <p:spPr>
          <a:xfrm>
            <a:off x="3662263" y="2018530"/>
            <a:ext cx="4385555" cy="36000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fr-FR" sz="2400" spc="300" dirty="0">
                <a:solidFill>
                  <a:srgbClr val="002060"/>
                </a:solidFill>
                <a:latin typeface="Univers" panose="020B0503020202020204"/>
              </a:rPr>
              <a:t>Influence de l’écran </a:t>
            </a:r>
          </a:p>
          <a:p>
            <a:pPr lvl="0" algn="ctr"/>
            <a:r>
              <a:rPr lang="fr-FR" sz="2400" spc="300" dirty="0">
                <a:solidFill>
                  <a:srgbClr val="002060"/>
                </a:solidFill>
                <a:latin typeface="Univers" panose="020B0503020202020204"/>
              </a:rPr>
              <a:t>sur  le comportement :</a:t>
            </a:r>
          </a:p>
          <a:p>
            <a:pPr lvl="0" algn="ctr"/>
            <a:endParaRPr lang="fr-FR" sz="2400" spc="300" dirty="0">
              <a:solidFill>
                <a:srgbClr val="002060"/>
              </a:solidFill>
              <a:latin typeface="Univers" panose="020B0503020202020204"/>
            </a:endParaRPr>
          </a:p>
          <a:p>
            <a:pPr marL="541338" lvl="0" indent="-342900">
              <a:buFont typeface="Arial" panose="020B0604020202020204" pitchFamily="34" charset="0"/>
              <a:buChar char="•"/>
            </a:pPr>
            <a:r>
              <a:rPr lang="fr-FR" sz="2400" spc="300" dirty="0">
                <a:solidFill>
                  <a:srgbClr val="002060"/>
                </a:solidFill>
                <a:latin typeface="Univers" panose="020B0503020202020204"/>
              </a:rPr>
              <a:t>Distanciation</a:t>
            </a:r>
          </a:p>
          <a:p>
            <a:pPr marL="541338" lvl="0" indent="-342900">
              <a:buFont typeface="Arial" panose="020B0604020202020204" pitchFamily="34" charset="0"/>
              <a:buChar char="•"/>
            </a:pPr>
            <a:r>
              <a:rPr lang="fr-FR" sz="2400" spc="300" dirty="0">
                <a:solidFill>
                  <a:srgbClr val="002060"/>
                </a:solidFill>
                <a:latin typeface="Univers" panose="020B0503020202020204"/>
              </a:rPr>
              <a:t>Sentiment de sécurité</a:t>
            </a:r>
          </a:p>
          <a:p>
            <a:pPr marL="541338" lvl="0" indent="-342900">
              <a:buFont typeface="Arial" panose="020B0604020202020204" pitchFamily="34" charset="0"/>
              <a:buChar char="•"/>
            </a:pPr>
            <a:r>
              <a:rPr lang="fr-FR" sz="2400" spc="300" dirty="0">
                <a:solidFill>
                  <a:srgbClr val="002060"/>
                </a:solidFill>
                <a:latin typeface="Univers" panose="020B0503020202020204"/>
              </a:rPr>
              <a:t>Désinhibition</a:t>
            </a:r>
          </a:p>
          <a:p>
            <a:pPr marL="342900" lvl="0" indent="-342900" algn="ctr">
              <a:buFont typeface="Arial" panose="020B0604020202020204" pitchFamily="34" charset="0"/>
              <a:buChar char="•"/>
            </a:pPr>
            <a:r>
              <a:rPr lang="fr-FR" sz="2400" spc="300" dirty="0">
                <a:solidFill>
                  <a:srgbClr val="002060"/>
                </a:solidFill>
                <a:latin typeface="Univers" panose="020B0503020202020204"/>
              </a:rPr>
              <a:t>Perception du danger </a:t>
            </a:r>
          </a:p>
          <a:p>
            <a:pPr lvl="0" algn="ctr"/>
            <a:r>
              <a:rPr lang="fr-FR" sz="2400" spc="300" dirty="0">
                <a:solidFill>
                  <a:srgbClr val="002060"/>
                </a:solidFill>
                <a:latin typeface="Univers" panose="020B0503020202020204"/>
              </a:rPr>
              <a:t>facilement altérée.</a:t>
            </a:r>
            <a:endParaRPr lang="fr-FR" sz="2400" spc="300" dirty="0">
              <a:solidFill>
                <a:schemeClr val="bg1"/>
              </a:solidFill>
              <a:latin typeface="Univers" panose="020B05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60552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3000">
        <p14:reveal/>
      </p:transition>
    </mc:Choice>
    <mc:Fallback xmlns="">
      <p:transition spd="slow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2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25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EC02A68F-076B-C784-B2EF-69436AC50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66554" y="6276975"/>
            <a:ext cx="2025445" cy="365125"/>
          </a:xfrm>
        </p:spPr>
        <p:txBody>
          <a:bodyPr/>
          <a:lstStyle/>
          <a:p>
            <a:r>
              <a:rPr lang="it-IT" i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Yasmine Buono - 2022</a:t>
            </a:r>
            <a:endParaRPr lang="fr-FR" i="1" dirty="0">
              <a:solidFill>
                <a:schemeClr val="tx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41949F2-F6B7-638A-8211-46A7ED2EADAA}"/>
              </a:ext>
            </a:extLst>
          </p:cNvPr>
          <p:cNvSpPr txBox="1"/>
          <p:nvPr/>
        </p:nvSpPr>
        <p:spPr>
          <a:xfrm>
            <a:off x="6096000" y="1748959"/>
            <a:ext cx="4492083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Univers" panose="020B0503020202020204"/>
                <a:cs typeface="Varela Round" panose="00000500000000000000" pitchFamily="2" charset="-79"/>
              </a:rPr>
              <a:t>Synthèse des réponses des élèves </a:t>
            </a:r>
          </a:p>
          <a:p>
            <a:pPr algn="ctr"/>
            <a:r>
              <a:rPr lang="fr-FR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Univers" panose="020B0503020202020204"/>
                <a:cs typeface="Varela Round" panose="00000500000000000000" pitchFamily="2" charset="-79"/>
              </a:rPr>
              <a:t>sur les dangers en ligne :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A142C1D-0A3F-D6EF-233F-400FB428607D}"/>
              </a:ext>
            </a:extLst>
          </p:cNvPr>
          <p:cNvSpPr txBox="1"/>
          <p:nvPr/>
        </p:nvSpPr>
        <p:spPr>
          <a:xfrm>
            <a:off x="-48001" y="-37589"/>
            <a:ext cx="12240000" cy="1332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3600" b="1" dirty="0">
                <a:solidFill>
                  <a:schemeClr val="bg1"/>
                </a:solidFill>
                <a:latin typeface="Univers" panose="020B0503020202020204" pitchFamily="34" charset="0"/>
                <a:cs typeface="Varela Round" panose="00000500000000000000" pitchFamily="2" charset="-79"/>
              </a:rPr>
              <a:t>          QUELLES CRITIQUES FONT-ILS </a:t>
            </a:r>
          </a:p>
          <a:p>
            <a:pPr algn="ctr"/>
            <a:r>
              <a:rPr lang="fr-FR" sz="3600" b="1" dirty="0">
                <a:solidFill>
                  <a:schemeClr val="bg1"/>
                </a:solidFill>
                <a:latin typeface="Univers" panose="020B0503020202020204" pitchFamily="34" charset="0"/>
                <a:cs typeface="Varela Round" panose="00000500000000000000" pitchFamily="2" charset="-79"/>
              </a:rPr>
              <a:t>DES RÉSEAUX SOCIAUX ET DES JEUX EN LIGNE ?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22836D8-5BBC-9327-C131-B933A515740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69" y="6185022"/>
            <a:ext cx="1109006" cy="45707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F86217F-D0E2-E09A-6417-0EF9DB8E2991}"/>
              </a:ext>
            </a:extLst>
          </p:cNvPr>
          <p:cNvSpPr txBox="1"/>
          <p:nvPr/>
        </p:nvSpPr>
        <p:spPr>
          <a:xfrm>
            <a:off x="10504776" y="923880"/>
            <a:ext cx="1868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Question ouverte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A2D55B5-B70A-7441-7DDA-A5919B412A78}"/>
              </a:ext>
            </a:extLst>
          </p:cNvPr>
          <p:cNvSpPr txBox="1"/>
          <p:nvPr/>
        </p:nvSpPr>
        <p:spPr>
          <a:xfrm>
            <a:off x="536623" y="1752660"/>
            <a:ext cx="439256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latin typeface="Univers" panose="020B0503020202020204" pitchFamily="34" charset="0"/>
                <a:cs typeface="Varela Round" panose="00000500000000000000" pitchFamily="2" charset="-79"/>
              </a:rPr>
              <a:t>VERBATIM</a:t>
            </a:r>
          </a:p>
          <a:p>
            <a:pPr algn="ctr"/>
            <a:endParaRPr lang="fr-FR" b="1" dirty="0">
              <a:latin typeface="Univers" panose="020B0503020202020204" pitchFamily="34" charset="0"/>
              <a:cs typeface="Varela Round" panose="00000500000000000000" pitchFamily="2" charset="-79"/>
            </a:endParaRPr>
          </a:p>
          <a:p>
            <a:pPr algn="ctr"/>
            <a:endParaRPr lang="fr-FR" b="1" dirty="0">
              <a:latin typeface="Univers" panose="020B0503020202020204" pitchFamily="34" charset="0"/>
              <a:cs typeface="Varela Round" panose="00000500000000000000" pitchFamily="2" charset="-79"/>
            </a:endParaRPr>
          </a:p>
          <a:p>
            <a:pPr algn="ctr"/>
            <a:r>
              <a:rPr lang="fr-FR" b="1" i="1" dirty="0">
                <a:latin typeface="Univers" panose="020B0503020202020204" pitchFamily="34" charset="0"/>
                <a:cs typeface="Varela Round" panose="00000500000000000000" pitchFamily="2" charset="-79"/>
              </a:rPr>
              <a:t>Jugements, disputes, règlements de compte, provocations, </a:t>
            </a:r>
          </a:p>
          <a:p>
            <a:pPr algn="ctr"/>
            <a:r>
              <a:rPr lang="fr-FR" b="1" i="1" dirty="0">
                <a:latin typeface="Univers" panose="020B0503020202020204" pitchFamily="34" charset="0"/>
                <a:cs typeface="Varela Round" panose="00000500000000000000" pitchFamily="2" charset="-79"/>
              </a:rPr>
              <a:t>communautés toxiques, temps d’écran, cyberharcèlement… </a:t>
            </a:r>
          </a:p>
          <a:p>
            <a:pPr algn="ctr"/>
            <a:endParaRPr lang="fr-FR" b="1" i="1" dirty="0">
              <a:latin typeface="Univers" panose="020B0503020202020204" pitchFamily="34" charset="0"/>
              <a:cs typeface="Varela Round" panose="00000500000000000000" pitchFamily="2" charset="-79"/>
            </a:endParaRPr>
          </a:p>
          <a:p>
            <a:pPr algn="ctr"/>
            <a:r>
              <a:rPr lang="fr-FR" b="1" i="1" dirty="0">
                <a:latin typeface="Univers" panose="020B0503020202020204" pitchFamily="34" charset="0"/>
                <a:cs typeface="Varela Round" panose="00000500000000000000" pitchFamily="2" charset="-79"/>
              </a:rPr>
              <a:t>Insultes et menaces, dm de prostitués, vidéos choquantes, </a:t>
            </a:r>
          </a:p>
          <a:p>
            <a:pPr algn="ctr"/>
            <a:r>
              <a:rPr lang="fr-FR" b="1" i="1" dirty="0">
                <a:latin typeface="Univers" panose="020B0503020202020204" pitchFamily="34" charset="0"/>
                <a:cs typeface="Varela Round" panose="00000500000000000000" pitchFamily="2" charset="-79"/>
              </a:rPr>
              <a:t>pornographie, viol, invitations trompeuses…</a:t>
            </a:r>
          </a:p>
          <a:p>
            <a:pPr algn="ctr"/>
            <a:endParaRPr lang="fr-FR" b="1" i="1" dirty="0">
              <a:latin typeface="Univers" panose="020B0503020202020204" pitchFamily="34" charset="0"/>
              <a:cs typeface="Varela Round" panose="00000500000000000000" pitchFamily="2" charset="-79"/>
            </a:endParaRPr>
          </a:p>
          <a:p>
            <a:pPr algn="ctr"/>
            <a:r>
              <a:rPr lang="fr-FR" b="1" i="1" dirty="0" err="1">
                <a:latin typeface="Univers" panose="020B0503020202020204" pitchFamily="34" charset="0"/>
                <a:cs typeface="Varela Round" panose="00000500000000000000" pitchFamily="2" charset="-79"/>
              </a:rPr>
              <a:t>Haters</a:t>
            </a:r>
            <a:r>
              <a:rPr lang="fr-FR" b="1" i="1" dirty="0">
                <a:latin typeface="Univers" panose="020B0503020202020204" pitchFamily="34" charset="0"/>
                <a:cs typeface="Varela Round" panose="00000500000000000000" pitchFamily="2" charset="-79"/>
              </a:rPr>
              <a:t>, harceleurs, gens bizarres, pédophiles, prédateurs, </a:t>
            </a:r>
          </a:p>
          <a:p>
            <a:pPr algn="ctr"/>
            <a:r>
              <a:rPr lang="fr-FR" b="1" i="1" dirty="0">
                <a:latin typeface="Univers" panose="020B0503020202020204" pitchFamily="34" charset="0"/>
                <a:cs typeface="Varela Round" panose="00000500000000000000" pitchFamily="2" charset="-79"/>
              </a:rPr>
              <a:t>       satanistes, usurpateurs, certains influenceurs…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A831BD0-530D-71F6-8F46-8E012783F7E6}"/>
              </a:ext>
            </a:extLst>
          </p:cNvPr>
          <p:cNvSpPr txBox="1"/>
          <p:nvPr/>
        </p:nvSpPr>
        <p:spPr>
          <a:xfrm>
            <a:off x="5360507" y="2778193"/>
            <a:ext cx="6184490" cy="4648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FF0000"/>
              </a:buClr>
            </a:pPr>
            <a:r>
              <a:rPr lang="fr-FR" b="1" spc="300" dirty="0">
                <a:solidFill>
                  <a:srgbClr val="FF0000"/>
                </a:solidFill>
                <a:latin typeface="Univers" panose="020B0503020202020204" pitchFamily="34" charset="0"/>
                <a:cs typeface="Varela Round" panose="00000500000000000000" pitchFamily="2" charset="-79"/>
              </a:rPr>
              <a:t>TROP DE COMPORTEMENTS PROBLÉMATIQUES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17358F3-6E9B-3A34-20AA-B512C3401C44}"/>
              </a:ext>
            </a:extLst>
          </p:cNvPr>
          <p:cNvSpPr txBox="1"/>
          <p:nvPr/>
        </p:nvSpPr>
        <p:spPr>
          <a:xfrm>
            <a:off x="5360507" y="4062713"/>
            <a:ext cx="6184490" cy="4648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FF0000"/>
              </a:buClr>
            </a:pPr>
            <a:r>
              <a:rPr lang="fr-FR" b="1" spc="300" dirty="0">
                <a:solidFill>
                  <a:srgbClr val="FF0000"/>
                </a:solidFill>
                <a:latin typeface="Univers" panose="020B0503020202020204" pitchFamily="34" charset="0"/>
                <a:cs typeface="Varela Round" panose="00000500000000000000" pitchFamily="2" charset="-79"/>
              </a:rPr>
              <a:t>TROP DE CONTENUS INAPPROPRIÉS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0B7F041-3C7F-1BE2-8C1B-44B0D6171C23}"/>
              </a:ext>
            </a:extLst>
          </p:cNvPr>
          <p:cNvSpPr txBox="1"/>
          <p:nvPr/>
        </p:nvSpPr>
        <p:spPr>
          <a:xfrm>
            <a:off x="5360507" y="5192661"/>
            <a:ext cx="6184490" cy="4648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FF0000"/>
              </a:buClr>
            </a:pPr>
            <a:r>
              <a:rPr lang="fr-FR" b="1" spc="300" dirty="0">
                <a:solidFill>
                  <a:srgbClr val="FF0000"/>
                </a:solidFill>
                <a:latin typeface="Univers" panose="020B0503020202020204" pitchFamily="34" charset="0"/>
                <a:cs typeface="Varela Round" panose="00000500000000000000" pitchFamily="2" charset="-79"/>
              </a:rPr>
              <a:t>TROP DE PERSONNES MALVEILLANTES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C0CD5FC-5430-496D-4CB0-7BB65E0C98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45" y="73405"/>
            <a:ext cx="1230075" cy="11100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808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0">
        <p14:reveal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5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/>
      <p:bldP spid="10" grpId="0" animBg="1"/>
      <p:bldP spid="14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1445534-2B75-E16E-F228-3652C1A73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00703" y="6265351"/>
            <a:ext cx="1941806" cy="365125"/>
          </a:xfrm>
        </p:spPr>
        <p:txBody>
          <a:bodyPr/>
          <a:lstStyle/>
          <a:p>
            <a:r>
              <a:rPr lang="it-IT" i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Yasmine Buono - 2022</a:t>
            </a:r>
            <a:endParaRPr lang="fr-FR" i="1" dirty="0">
              <a:solidFill>
                <a:schemeClr val="tx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D3F1E65-EB1F-85B3-838E-AF314BBE81F3}"/>
              </a:ext>
            </a:extLst>
          </p:cNvPr>
          <p:cNvSpPr txBox="1"/>
          <p:nvPr/>
        </p:nvSpPr>
        <p:spPr>
          <a:xfrm>
            <a:off x="0" y="-31588"/>
            <a:ext cx="12192000" cy="1080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3600" b="1" spc="600" dirty="0">
                <a:solidFill>
                  <a:schemeClr val="bg1"/>
                </a:solidFill>
                <a:latin typeface="Univers" panose="020B0503020202020204" pitchFamily="34" charset="0"/>
                <a:cs typeface="Varela Round" panose="00000500000000000000" pitchFamily="2" charset="-79"/>
              </a:rPr>
              <a:t>QUE FAIRE 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15C936B-4C72-083F-9F94-8AD3D98F455C}"/>
              </a:ext>
            </a:extLst>
          </p:cNvPr>
          <p:cNvSpPr txBox="1"/>
          <p:nvPr/>
        </p:nvSpPr>
        <p:spPr>
          <a:xfrm>
            <a:off x="143714" y="1752699"/>
            <a:ext cx="3998991" cy="3737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5113" algn="ctr"/>
            <a:r>
              <a:rPr lang="fr-FR" sz="2000" b="1" dirty="0">
                <a:latin typeface="Univers" panose="020B0503020202020204" pitchFamily="34" charset="0"/>
                <a:cs typeface="Varela Round" panose="00000500000000000000" pitchFamily="2" charset="-79"/>
              </a:rPr>
              <a:t>Ils souhaitent avoir </a:t>
            </a:r>
          </a:p>
          <a:p>
            <a:pPr indent="265113" algn="ctr"/>
            <a:r>
              <a:rPr lang="fr-FR" sz="2000" b="1" dirty="0">
                <a:latin typeface="Univers" panose="020B0503020202020204" pitchFamily="34" charset="0"/>
                <a:cs typeface="Varela Round" panose="00000500000000000000" pitchFamily="2" charset="-79"/>
              </a:rPr>
              <a:t>des temps d’échanges sur  :</a:t>
            </a:r>
          </a:p>
          <a:p>
            <a:pPr algn="ctr"/>
            <a:endParaRPr lang="fr-FR" sz="2000" b="1" dirty="0">
              <a:solidFill>
                <a:srgbClr val="00B0F0"/>
              </a:solidFill>
              <a:latin typeface="Univers" panose="020B0503020202020204" pitchFamily="34" charset="0"/>
              <a:cs typeface="Varela Round" panose="00000500000000000000" pitchFamily="2" charset="-79"/>
            </a:endParaRPr>
          </a:p>
          <a:p>
            <a:pPr marL="982663" indent="-342900" defTabSz="982663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fr-FR" sz="2000" dirty="0">
                <a:latin typeface="Univers" panose="020B0503020202020204" pitchFamily="34" charset="0"/>
                <a:cs typeface="Arial" panose="020B0604020202020204" pitchFamily="34" charset="0"/>
              </a:rPr>
              <a:t>Cyberharcèlement</a:t>
            </a:r>
          </a:p>
          <a:p>
            <a:pPr marL="982663" indent="-342900" defTabSz="982663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fr-FR" sz="2000" dirty="0">
                <a:latin typeface="Univers" panose="020B0503020202020204" pitchFamily="34" charset="0"/>
                <a:cs typeface="Arial" panose="020B0604020202020204" pitchFamily="34" charset="0"/>
              </a:rPr>
              <a:t>Racisme</a:t>
            </a:r>
          </a:p>
          <a:p>
            <a:pPr marL="982663" indent="-342900" defTabSz="982663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fr-FR" sz="2000" dirty="0">
                <a:latin typeface="Univers" panose="020B0503020202020204" pitchFamily="34" charset="0"/>
                <a:cs typeface="Arial" panose="020B0604020202020204" pitchFamily="34" charset="0"/>
              </a:rPr>
              <a:t>Pornographie</a:t>
            </a:r>
          </a:p>
          <a:p>
            <a:pPr marL="982663" indent="-342900" defTabSz="982663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fr-FR" sz="2000" dirty="0">
                <a:latin typeface="Univers" panose="020B0503020202020204" pitchFamily="34" charset="0"/>
                <a:cs typeface="Arial" panose="020B0604020202020204" pitchFamily="34" charset="0"/>
              </a:rPr>
              <a:t>Addiction aux écrans</a:t>
            </a:r>
          </a:p>
          <a:p>
            <a:pPr marL="982663" indent="-342900" defTabSz="982663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fr-FR" sz="2000" dirty="0">
                <a:latin typeface="Univers" panose="020B0503020202020204" pitchFamily="34" charset="0"/>
                <a:cs typeface="Arial" panose="020B0604020202020204" pitchFamily="34" charset="0"/>
              </a:rPr>
              <a:t>Insultes et menaces</a:t>
            </a:r>
          </a:p>
          <a:p>
            <a:pPr marL="982663" indent="-342900" defTabSz="982663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fr-FR" sz="2000" dirty="0" err="1">
                <a:latin typeface="Univers" panose="020B0503020202020204" pitchFamily="34" charset="0"/>
                <a:cs typeface="Arial" panose="020B0604020202020204" pitchFamily="34" charset="0"/>
              </a:rPr>
              <a:t>Nudes</a:t>
            </a:r>
            <a:endParaRPr lang="fr-FR" sz="2000" dirty="0">
              <a:latin typeface="Univers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74EAA6A-DE5B-5AE3-5834-707CBDBFB023}"/>
              </a:ext>
            </a:extLst>
          </p:cNvPr>
          <p:cNvSpPr txBox="1"/>
          <p:nvPr/>
        </p:nvSpPr>
        <p:spPr>
          <a:xfrm>
            <a:off x="8032025" y="2274048"/>
            <a:ext cx="4244521" cy="2352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spc="300" dirty="0">
                <a:solidFill>
                  <a:srgbClr val="00ADEA"/>
                </a:solidFill>
                <a:latin typeface="Univers" panose="020B0503020202020204" pitchFamily="34" charset="0"/>
                <a:cs typeface="Varela Round" panose="00000500000000000000" pitchFamily="2" charset="-79"/>
              </a:rPr>
              <a:t>DE NOUVELLES </a:t>
            </a:r>
          </a:p>
          <a:p>
            <a:pPr algn="ctr">
              <a:lnSpc>
                <a:spcPct val="150000"/>
              </a:lnSpc>
            </a:pPr>
            <a:r>
              <a:rPr lang="fr-FR" sz="2000" b="1" spc="300" dirty="0">
                <a:solidFill>
                  <a:srgbClr val="00ADEA"/>
                </a:solidFill>
                <a:latin typeface="Univers" panose="020B0503020202020204" pitchFamily="34" charset="0"/>
                <a:cs typeface="Varela Round" panose="00000500000000000000" pitchFamily="2" charset="-79"/>
              </a:rPr>
              <a:t>PROBLÉMATIQUES</a:t>
            </a:r>
          </a:p>
          <a:p>
            <a:pPr algn="ctr">
              <a:lnSpc>
                <a:spcPct val="150000"/>
              </a:lnSpc>
            </a:pPr>
            <a:r>
              <a:rPr lang="fr-FR" sz="2000" b="1" spc="300" dirty="0">
                <a:solidFill>
                  <a:srgbClr val="00ADEA"/>
                </a:solidFill>
                <a:latin typeface="Univers" panose="020B0503020202020204" pitchFamily="34" charset="0"/>
                <a:cs typeface="Varela Round" panose="00000500000000000000" pitchFamily="2" charset="-79"/>
              </a:rPr>
              <a:t>SE POSENT, </a:t>
            </a:r>
          </a:p>
          <a:p>
            <a:pPr algn="ctr">
              <a:lnSpc>
                <a:spcPct val="150000"/>
              </a:lnSpc>
            </a:pPr>
            <a:r>
              <a:rPr lang="fr-FR" sz="2000" b="1" spc="300" dirty="0">
                <a:solidFill>
                  <a:srgbClr val="00ADEA"/>
                </a:solidFill>
                <a:latin typeface="Univers" panose="020B0503020202020204" pitchFamily="34" charset="0"/>
                <a:cs typeface="Varela Round" panose="00000500000000000000" pitchFamily="2" charset="-79"/>
              </a:rPr>
              <a:t>DE NOUVEAUX BESOINS </a:t>
            </a:r>
          </a:p>
          <a:p>
            <a:pPr algn="ctr">
              <a:lnSpc>
                <a:spcPct val="150000"/>
              </a:lnSpc>
            </a:pPr>
            <a:r>
              <a:rPr lang="fr-FR" sz="2000" b="1" spc="300" dirty="0">
                <a:solidFill>
                  <a:srgbClr val="00ADEA"/>
                </a:solidFill>
                <a:latin typeface="Univers" panose="020B0503020202020204" pitchFamily="34" charset="0"/>
                <a:cs typeface="Varela Round" panose="00000500000000000000" pitchFamily="2" charset="-79"/>
              </a:rPr>
              <a:t>APPARAISSENT.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16C2CA4-0098-844A-8571-A0D399586F56}"/>
              </a:ext>
            </a:extLst>
          </p:cNvPr>
          <p:cNvSpPr txBox="1"/>
          <p:nvPr/>
        </p:nvSpPr>
        <p:spPr>
          <a:xfrm>
            <a:off x="4542848" y="4787557"/>
            <a:ext cx="33727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i="1" dirty="0">
                <a:latin typeface="Univers" panose="020B0503020202020204" pitchFamily="34" charset="0"/>
              </a:rPr>
              <a:t>Ils  disent vouloir comprendre pourquoi cela arrive.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5C4B585-CB69-D654-031D-2B3992600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48" y="159801"/>
            <a:ext cx="1687256" cy="69540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48CE094-8DA6-C125-07D7-6205A262751F}"/>
              </a:ext>
            </a:extLst>
          </p:cNvPr>
          <p:cNvSpPr txBox="1"/>
          <p:nvPr/>
        </p:nvSpPr>
        <p:spPr>
          <a:xfrm>
            <a:off x="9728460" y="694528"/>
            <a:ext cx="3211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Question à choix multiple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D5CAEDC-E0C5-7F1B-88B4-C1E303C7F6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975" y="1588387"/>
            <a:ext cx="3738324" cy="317151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74E8879-CBA5-60C0-7CFF-05F6531B34EE}"/>
              </a:ext>
            </a:extLst>
          </p:cNvPr>
          <p:cNvSpPr/>
          <p:nvPr/>
        </p:nvSpPr>
        <p:spPr>
          <a:xfrm>
            <a:off x="4763729" y="4228040"/>
            <a:ext cx="2664542" cy="363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121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5000">
        <p14:reveal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1445534-2B75-E16E-F228-3652C1A73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87338" y="6297692"/>
            <a:ext cx="2096318" cy="365125"/>
          </a:xfrm>
        </p:spPr>
        <p:txBody>
          <a:bodyPr/>
          <a:lstStyle/>
          <a:p>
            <a:r>
              <a:rPr lang="it-IT" i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Yasmine Buono - 2022</a:t>
            </a:r>
            <a:endParaRPr lang="fr-FR" i="1" dirty="0">
              <a:solidFill>
                <a:schemeClr val="tx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D3F1E65-EB1F-85B3-838E-AF314BBE81F3}"/>
              </a:ext>
            </a:extLst>
          </p:cNvPr>
          <p:cNvSpPr txBox="1"/>
          <p:nvPr/>
        </p:nvSpPr>
        <p:spPr>
          <a:xfrm>
            <a:off x="0" y="543"/>
            <a:ext cx="12192000" cy="1080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3600" b="1" spc="300" dirty="0">
                <a:solidFill>
                  <a:schemeClr val="bg1"/>
                </a:solidFill>
                <a:latin typeface="Univers" panose="020B0503020202020204" pitchFamily="34" charset="0"/>
                <a:cs typeface="Varela Round" panose="00000500000000000000" pitchFamily="2" charset="-79"/>
              </a:rPr>
              <a:t>QUE FAIRE 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71C37EB-2A1A-FDD7-5B4E-19937DF7AD8D}"/>
              </a:ext>
            </a:extLst>
          </p:cNvPr>
          <p:cNvSpPr txBox="1"/>
          <p:nvPr/>
        </p:nvSpPr>
        <p:spPr>
          <a:xfrm>
            <a:off x="-61473" y="1828826"/>
            <a:ext cx="4708002" cy="3857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1338">
              <a:lnSpc>
                <a:spcPct val="150000"/>
              </a:lnSpc>
            </a:pPr>
            <a:r>
              <a:rPr lang="fr-FR" sz="2000" b="1" spc="300" dirty="0">
                <a:latin typeface="Univers" panose="020B0503020202020204" pitchFamily="34" charset="0"/>
                <a:cs typeface="Varela Round" panose="00000500000000000000" pitchFamily="2" charset="-79"/>
              </a:rPr>
              <a:t>LORSQU’ILS DEMANDENT DE L’AIDE, C’EST :</a:t>
            </a:r>
          </a:p>
          <a:p>
            <a:pPr marL="515938">
              <a:lnSpc>
                <a:spcPct val="200000"/>
              </a:lnSpc>
              <a:buClr>
                <a:srgbClr val="00B0F0"/>
              </a:buClr>
            </a:pPr>
            <a:r>
              <a:rPr lang="fr-FR" sz="1900" b="1" dirty="0">
                <a:solidFill>
                  <a:schemeClr val="accent1">
                    <a:lumMod val="75000"/>
                  </a:schemeClr>
                </a:solidFill>
                <a:latin typeface="Univers" panose="020B0503020202020204" pitchFamily="34" charset="0"/>
                <a:cs typeface="Arial" panose="020B0604020202020204" pitchFamily="34" charset="0"/>
              </a:rPr>
              <a:t>50 %   </a:t>
            </a:r>
            <a:r>
              <a:rPr lang="fr-FR" sz="1900" b="1" dirty="0">
                <a:latin typeface="Univers" panose="020B0503020202020204" pitchFamily="34" charset="0"/>
                <a:cs typeface="Arial" panose="020B0604020202020204" pitchFamily="34" charset="0"/>
              </a:rPr>
              <a:t>à leurs parents</a:t>
            </a:r>
          </a:p>
          <a:p>
            <a:pPr marL="515938">
              <a:lnSpc>
                <a:spcPct val="200000"/>
              </a:lnSpc>
              <a:buClr>
                <a:srgbClr val="00B0F0"/>
              </a:buClr>
            </a:pPr>
            <a:r>
              <a:rPr lang="fr-FR" sz="1900" b="1" dirty="0">
                <a:solidFill>
                  <a:schemeClr val="accent1">
                    <a:lumMod val="75000"/>
                  </a:schemeClr>
                </a:solidFill>
                <a:latin typeface="Univers" panose="020B0503020202020204" pitchFamily="34" charset="0"/>
                <a:cs typeface="Arial" panose="020B0604020202020204" pitchFamily="34" charset="0"/>
              </a:rPr>
              <a:t>35 %</a:t>
            </a:r>
            <a:r>
              <a:rPr lang="fr-FR" sz="1900" dirty="0">
                <a:latin typeface="Univers" panose="020B0503020202020204" pitchFamily="34" charset="0"/>
                <a:cs typeface="Arial" panose="020B0604020202020204" pitchFamily="34" charset="0"/>
              </a:rPr>
              <a:t>   à un membre de la famille</a:t>
            </a:r>
          </a:p>
          <a:p>
            <a:pPr marL="515938">
              <a:lnSpc>
                <a:spcPct val="200000"/>
              </a:lnSpc>
              <a:buClr>
                <a:srgbClr val="00B0F0"/>
              </a:buClr>
            </a:pPr>
            <a:r>
              <a:rPr lang="fr-FR" sz="1900" b="1" dirty="0">
                <a:solidFill>
                  <a:schemeClr val="accent1">
                    <a:lumMod val="75000"/>
                  </a:schemeClr>
                </a:solidFill>
                <a:latin typeface="Univers" panose="020B0503020202020204" pitchFamily="34" charset="0"/>
                <a:cs typeface="Arial" panose="020B0604020202020204" pitchFamily="34" charset="0"/>
              </a:rPr>
              <a:t>27 %</a:t>
            </a:r>
            <a:r>
              <a:rPr lang="fr-FR" sz="1900" dirty="0">
                <a:solidFill>
                  <a:srgbClr val="00ADEA"/>
                </a:solidFill>
                <a:latin typeface="Univers" panose="020B0503020202020204" pitchFamily="34" charset="0"/>
                <a:cs typeface="Arial" panose="020B0604020202020204" pitchFamily="34" charset="0"/>
              </a:rPr>
              <a:t>   </a:t>
            </a:r>
            <a:r>
              <a:rPr lang="fr-FR" sz="1900" dirty="0">
                <a:latin typeface="Univers" panose="020B0503020202020204" pitchFamily="34" charset="0"/>
                <a:cs typeface="Arial" panose="020B0604020202020204" pitchFamily="34" charset="0"/>
              </a:rPr>
              <a:t>à un(e) ami(e) </a:t>
            </a:r>
          </a:p>
          <a:p>
            <a:pPr marL="515938">
              <a:lnSpc>
                <a:spcPct val="200000"/>
              </a:lnSpc>
              <a:buClr>
                <a:srgbClr val="00B0F0"/>
              </a:buClr>
            </a:pPr>
            <a:r>
              <a:rPr lang="fr-FR" sz="1900" b="1" dirty="0">
                <a:solidFill>
                  <a:schemeClr val="accent1">
                    <a:lumMod val="75000"/>
                  </a:schemeClr>
                </a:solidFill>
                <a:latin typeface="Univers" panose="020B0503020202020204" pitchFamily="34" charset="0"/>
                <a:cs typeface="Arial" panose="020B0604020202020204" pitchFamily="34" charset="0"/>
              </a:rPr>
              <a:t>12 %   </a:t>
            </a:r>
            <a:r>
              <a:rPr lang="fr-FR" sz="1900" dirty="0">
                <a:latin typeface="Univers" panose="020B0503020202020204" pitchFamily="34" charset="0"/>
                <a:cs typeface="Arial" panose="020B0604020202020204" pitchFamily="34" charset="0"/>
              </a:rPr>
              <a:t>à personne</a:t>
            </a:r>
          </a:p>
          <a:p>
            <a:pPr marL="515938">
              <a:lnSpc>
                <a:spcPct val="200000"/>
              </a:lnSpc>
              <a:buClr>
                <a:srgbClr val="00B0F0"/>
              </a:buClr>
            </a:pPr>
            <a:r>
              <a:rPr lang="fr-FR" sz="1900" b="1" dirty="0">
                <a:solidFill>
                  <a:schemeClr val="accent1">
                    <a:lumMod val="75000"/>
                  </a:schemeClr>
                </a:solidFill>
                <a:latin typeface="Univers" panose="020B0503020202020204" pitchFamily="34" charset="0"/>
                <a:cs typeface="Arial" panose="020B0604020202020204" pitchFamily="34" charset="0"/>
              </a:rPr>
              <a:t>  7 %    </a:t>
            </a:r>
            <a:r>
              <a:rPr lang="fr-FR" sz="1900" dirty="0">
                <a:latin typeface="Univers" panose="020B0503020202020204" pitchFamily="34" charset="0"/>
                <a:cs typeface="Arial" panose="020B0604020202020204" pitchFamily="34" charset="0"/>
              </a:rPr>
              <a:t>à un adulte du collège</a:t>
            </a:r>
            <a:endParaRPr lang="fr-FR" sz="1900" dirty="0">
              <a:latin typeface="Univers" panose="020B0503020202020204" pitchFamily="34" charset="0"/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6AD5905F-5AD9-0BCC-648E-E4D89C456F3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duotone>
              <a:prstClr val="black"/>
              <a:schemeClr val="accent3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659" y="1299316"/>
            <a:ext cx="2822676" cy="4056432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E102AC92-F5AF-C71A-F663-37069045E243}"/>
              </a:ext>
            </a:extLst>
          </p:cNvPr>
          <p:cNvSpPr txBox="1"/>
          <p:nvPr/>
        </p:nvSpPr>
        <p:spPr>
          <a:xfrm>
            <a:off x="7731465" y="4132039"/>
            <a:ext cx="4329404" cy="1429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spc="300" dirty="0">
                <a:solidFill>
                  <a:srgbClr val="00ADEA"/>
                </a:solidFill>
                <a:latin typeface="Univers" panose="020B0503020202020204" pitchFamily="34" charset="0"/>
                <a:cs typeface="Varela Round" panose="00000500000000000000" pitchFamily="2" charset="-79"/>
              </a:rPr>
              <a:t>SOUTENIR LES PARENTS </a:t>
            </a:r>
          </a:p>
          <a:p>
            <a:pPr algn="ctr">
              <a:lnSpc>
                <a:spcPct val="150000"/>
              </a:lnSpc>
            </a:pPr>
            <a:r>
              <a:rPr lang="fr-FR" sz="2000" b="1" spc="300" dirty="0">
                <a:solidFill>
                  <a:srgbClr val="00ADEA"/>
                </a:solidFill>
                <a:latin typeface="Univers" panose="020B0503020202020204" pitchFamily="34" charset="0"/>
                <a:cs typeface="Varela Round" panose="00000500000000000000" pitchFamily="2" charset="-79"/>
              </a:rPr>
              <a:t>SUR CE NOUVEAU </a:t>
            </a:r>
          </a:p>
          <a:p>
            <a:pPr algn="ctr">
              <a:lnSpc>
                <a:spcPct val="150000"/>
              </a:lnSpc>
            </a:pPr>
            <a:r>
              <a:rPr lang="fr-FR" sz="2000" b="1" spc="300" dirty="0">
                <a:solidFill>
                  <a:srgbClr val="00ADEA"/>
                </a:solidFill>
                <a:latin typeface="Univers" panose="020B0503020202020204" pitchFamily="34" charset="0"/>
                <a:cs typeface="Varela Round" panose="00000500000000000000" pitchFamily="2" charset="-79"/>
              </a:rPr>
              <a:t>BESOIN ÉDUCATIF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1189D3B-E8D6-9ACC-168A-07DD0AE47745}"/>
              </a:ext>
            </a:extLst>
          </p:cNvPr>
          <p:cNvSpPr txBox="1"/>
          <p:nvPr/>
        </p:nvSpPr>
        <p:spPr>
          <a:xfrm>
            <a:off x="4460536" y="5041116"/>
            <a:ext cx="3420399" cy="1290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i="1" dirty="0">
                <a:latin typeface="Univers" panose="020B0503020202020204" pitchFamily="34" charset="0"/>
                <a:cs typeface="Varela Round" panose="00000500000000000000" pitchFamily="2" charset="-79"/>
              </a:rPr>
              <a:t>Mais ils disent aussi </a:t>
            </a:r>
          </a:p>
          <a:p>
            <a:pPr algn="ctr">
              <a:lnSpc>
                <a:spcPct val="150000"/>
              </a:lnSpc>
            </a:pPr>
            <a:r>
              <a:rPr lang="fr-FR" b="1" i="1" dirty="0">
                <a:latin typeface="Univers" panose="020B0503020202020204" pitchFamily="34" charset="0"/>
                <a:cs typeface="Varela Round" panose="00000500000000000000" pitchFamily="2" charset="-79"/>
              </a:rPr>
              <a:t>qu’en réalité, il est difficile </a:t>
            </a:r>
          </a:p>
          <a:p>
            <a:pPr algn="ctr">
              <a:lnSpc>
                <a:spcPct val="150000"/>
              </a:lnSpc>
            </a:pPr>
            <a:r>
              <a:rPr lang="fr-FR" b="1" i="1" dirty="0">
                <a:latin typeface="Univers" panose="020B0503020202020204" pitchFamily="34" charset="0"/>
                <a:cs typeface="Varela Round" panose="00000500000000000000" pitchFamily="2" charset="-79"/>
              </a:rPr>
              <a:t>d’en parler avec les parents.</a:t>
            </a:r>
            <a:endParaRPr lang="fr-FR" b="1" dirty="0">
              <a:latin typeface="Univers" panose="020B0503020202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4C384AD-333B-E77F-AB81-B02B7EA2B408}"/>
              </a:ext>
            </a:extLst>
          </p:cNvPr>
          <p:cNvSpPr txBox="1"/>
          <p:nvPr/>
        </p:nvSpPr>
        <p:spPr>
          <a:xfrm>
            <a:off x="8211632" y="1749129"/>
            <a:ext cx="3351405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spc="300" dirty="0">
                <a:solidFill>
                  <a:srgbClr val="00ADEA"/>
                </a:solidFill>
                <a:latin typeface="Univers" panose="020B0503020202020204" pitchFamily="34" charset="0"/>
                <a:cs typeface="Varela Round" panose="00000500000000000000" pitchFamily="2" charset="-79"/>
              </a:rPr>
              <a:t>LES PARENTS, </a:t>
            </a:r>
          </a:p>
          <a:p>
            <a:pPr algn="ctr">
              <a:lnSpc>
                <a:spcPct val="150000"/>
              </a:lnSpc>
            </a:pPr>
            <a:r>
              <a:rPr lang="fr-FR" sz="2000" b="1" spc="300" dirty="0">
                <a:solidFill>
                  <a:srgbClr val="00ADEA"/>
                </a:solidFill>
                <a:latin typeface="Univers" panose="020B0503020202020204" pitchFamily="34" charset="0"/>
                <a:cs typeface="Varela Round" panose="00000500000000000000" pitchFamily="2" charset="-79"/>
              </a:rPr>
              <a:t>LE REPÈRE DES JEUNES</a:t>
            </a:r>
          </a:p>
          <a:p>
            <a:pPr algn="ctr"/>
            <a:endParaRPr lang="fr-FR" dirty="0">
              <a:solidFill>
                <a:srgbClr val="00ADEA"/>
              </a:solidFill>
              <a:latin typeface="Univers" panose="020B0503020202020204" pitchFamily="34" charset="0"/>
            </a:endParaRPr>
          </a:p>
        </p:txBody>
      </p:sp>
      <p:sp>
        <p:nvSpPr>
          <p:cNvPr id="6" name="Flèche : droite rayée 5">
            <a:extLst>
              <a:ext uri="{FF2B5EF4-FFF2-40B4-BE49-F238E27FC236}">
                <a16:creationId xmlns:a16="http://schemas.microsoft.com/office/drawing/2014/main" id="{BE668BBB-C95C-BDB8-47DA-0E4D132B87FF}"/>
              </a:ext>
            </a:extLst>
          </p:cNvPr>
          <p:cNvSpPr/>
          <p:nvPr/>
        </p:nvSpPr>
        <p:spPr>
          <a:xfrm rot="5400000">
            <a:off x="9571703" y="3250661"/>
            <a:ext cx="648929" cy="365125"/>
          </a:xfrm>
          <a:prstGeom prst="stripedRightArrow">
            <a:avLst/>
          </a:prstGeom>
          <a:solidFill>
            <a:schemeClr val="bg1"/>
          </a:solidFill>
          <a:ln w="19050">
            <a:solidFill>
              <a:srgbClr val="00ADEA"/>
            </a:solidFill>
            <a:prstDash val="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5C4B585-CB69-D654-031D-2B399260017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03" y="207032"/>
            <a:ext cx="1618390" cy="66702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7CA9CFE-42AF-BAD6-4CB6-B8A8FD08A7FD}"/>
              </a:ext>
            </a:extLst>
          </p:cNvPr>
          <p:cNvSpPr txBox="1"/>
          <p:nvPr/>
        </p:nvSpPr>
        <p:spPr>
          <a:xfrm>
            <a:off x="9728460" y="694528"/>
            <a:ext cx="3211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Question à choix multiple</a:t>
            </a:r>
          </a:p>
        </p:txBody>
      </p:sp>
    </p:spTree>
    <p:extLst>
      <p:ext uri="{BB962C8B-B14F-4D97-AF65-F5344CB8AC3E}">
        <p14:creationId xmlns:p14="http://schemas.microsoft.com/office/powerpoint/2010/main" val="250359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5000">
        <p14:reveal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2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/>
      <p:bldP spid="14" grpId="0" build="p"/>
      <p:bldP spid="6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7817</TotalTime>
  <Words>715</Words>
  <Application>Microsoft Office PowerPoint</Application>
  <PresentationFormat>Grand écran</PresentationFormat>
  <Paragraphs>184</Paragraphs>
  <Slides>11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Roboto</vt:lpstr>
      <vt:lpstr>Univers</vt:lpstr>
      <vt:lpstr>Varela Round</vt:lpstr>
      <vt:lpstr>Wingdings</vt:lpstr>
      <vt:lpstr>Thème Office</vt:lpstr>
      <vt:lpstr>LA VIE EN LIGNE  DES ADOLESCENTS</vt:lpstr>
      <vt:lpstr>Présentation PowerPoint</vt:lpstr>
      <vt:lpstr>Présentation PowerPoint</vt:lpstr>
      <vt:lpstr>Présentation PowerPoint</vt:lpstr>
      <vt:lpstr>       POURQUOI PASSENT-ILS DU TEMPS EN LIGNE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Yasmine Buono</dc:creator>
  <cp:lastModifiedBy>sandrine.queyraud2</cp:lastModifiedBy>
  <cp:revision>62</cp:revision>
  <dcterms:created xsi:type="dcterms:W3CDTF">2022-11-10T16:53:44Z</dcterms:created>
  <dcterms:modified xsi:type="dcterms:W3CDTF">2023-03-07T14:21:37Z</dcterms:modified>
</cp:coreProperties>
</file>